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6" r:id="rId1"/>
  </p:sldMasterIdLst>
  <p:notesMasterIdLst>
    <p:notesMasterId r:id="rId40"/>
  </p:notesMasterIdLst>
  <p:handoutMasterIdLst>
    <p:handoutMasterId r:id="rId41"/>
  </p:handoutMasterIdLst>
  <p:sldIdLst>
    <p:sldId id="367" r:id="rId2"/>
    <p:sldId id="265" r:id="rId3"/>
    <p:sldId id="297" r:id="rId4"/>
    <p:sldId id="298" r:id="rId5"/>
    <p:sldId id="351" r:id="rId6"/>
    <p:sldId id="269" r:id="rId7"/>
    <p:sldId id="260" r:id="rId8"/>
    <p:sldId id="271" r:id="rId9"/>
    <p:sldId id="272" r:id="rId10"/>
    <p:sldId id="270" r:id="rId11"/>
    <p:sldId id="273" r:id="rId12"/>
    <p:sldId id="266" r:id="rId13"/>
    <p:sldId id="274" r:id="rId14"/>
    <p:sldId id="275" r:id="rId15"/>
    <p:sldId id="280" r:id="rId16"/>
    <p:sldId id="267" r:id="rId17"/>
    <p:sldId id="277" r:id="rId18"/>
    <p:sldId id="264" r:id="rId19"/>
    <p:sldId id="281" r:id="rId20"/>
    <p:sldId id="282" r:id="rId21"/>
    <p:sldId id="370" r:id="rId22"/>
    <p:sldId id="319" r:id="rId23"/>
    <p:sldId id="283" r:id="rId24"/>
    <p:sldId id="286" r:id="rId25"/>
    <p:sldId id="287" r:id="rId26"/>
    <p:sldId id="289" r:id="rId27"/>
    <p:sldId id="290" r:id="rId28"/>
    <p:sldId id="291" r:id="rId29"/>
    <p:sldId id="359" r:id="rId30"/>
    <p:sldId id="292" r:id="rId31"/>
    <p:sldId id="293" r:id="rId32"/>
    <p:sldId id="360" r:id="rId33"/>
    <p:sldId id="362" r:id="rId34"/>
    <p:sldId id="363" r:id="rId35"/>
    <p:sldId id="368" r:id="rId36"/>
    <p:sldId id="364" r:id="rId37"/>
    <p:sldId id="365" r:id="rId38"/>
    <p:sldId id="353" r:id="rId3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72" autoAdjust="0"/>
    <p:restoredTop sz="96362" autoAdjust="0"/>
  </p:normalViewPr>
  <p:slideViewPr>
    <p:cSldViewPr>
      <p:cViewPr varScale="1">
        <p:scale>
          <a:sx n="101" d="100"/>
          <a:sy n="101" d="100"/>
        </p:scale>
        <p:origin x="55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136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3FE99DCC-9BE1-43CA-92D7-CFE3D6CE42F6}" type="datetimeFigureOut">
              <a:rPr lang="en-US"/>
              <a:pPr>
                <a:defRPr/>
              </a:pPr>
              <a:t>10/4/2016</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825B930-E4E1-4361-B503-544989CF8A7C}" type="slidenum">
              <a:rPr lang="en-US" altLang="en-US"/>
              <a:pPr>
                <a:defRPr/>
              </a:pPr>
              <a:t>‹#›</a:t>
            </a:fld>
            <a:endParaRPr lang="en-US" altLang="en-US"/>
          </a:p>
        </p:txBody>
      </p:sp>
    </p:spTree>
    <p:extLst>
      <p:ext uri="{BB962C8B-B14F-4D97-AF65-F5344CB8AC3E}">
        <p14:creationId xmlns:p14="http://schemas.microsoft.com/office/powerpoint/2010/main" val="26561655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76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6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76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6E05942-D720-4984-9F76-BD92480B1E2E}" type="slidenum">
              <a:rPr lang="en-US" altLang="en-US"/>
              <a:pPr>
                <a:defRPr/>
              </a:pPr>
              <a:t>‹#›</a:t>
            </a:fld>
            <a:endParaRPr lang="en-US" altLang="en-US"/>
          </a:p>
        </p:txBody>
      </p:sp>
    </p:spTree>
    <p:extLst>
      <p:ext uri="{BB962C8B-B14F-4D97-AF65-F5344CB8AC3E}">
        <p14:creationId xmlns:p14="http://schemas.microsoft.com/office/powerpoint/2010/main" val="6578921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512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530C479-B024-4452-B86A-13C082A30783}" type="slidenum">
              <a:rPr lang="en-US" altLang="en-US" smtClean="0"/>
              <a:pPr/>
              <a:t>1</a:t>
            </a:fld>
            <a:endParaRPr lang="en-US" altLang="en-US" smtClean="0"/>
          </a:p>
        </p:txBody>
      </p:sp>
    </p:spTree>
    <p:extLst>
      <p:ext uri="{BB962C8B-B14F-4D97-AF65-F5344CB8AC3E}">
        <p14:creationId xmlns:p14="http://schemas.microsoft.com/office/powerpoint/2010/main" val="544212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23556"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681D383-8408-444F-9E33-E710F802B180}" type="slidenum">
              <a:rPr lang="en-US" altLang="en-US" smtClean="0"/>
              <a:pPr>
                <a:spcBef>
                  <a:spcPct val="0"/>
                </a:spcBef>
              </a:pPr>
              <a:t>10</a:t>
            </a:fld>
            <a:endParaRPr lang="en-US" altLang="en-US" smtClean="0"/>
          </a:p>
        </p:txBody>
      </p:sp>
    </p:spTree>
    <p:extLst>
      <p:ext uri="{BB962C8B-B14F-4D97-AF65-F5344CB8AC3E}">
        <p14:creationId xmlns:p14="http://schemas.microsoft.com/office/powerpoint/2010/main" val="12076830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2560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1834374-0373-4BCD-8B92-651FD1A07CED}" type="slidenum">
              <a:rPr lang="en-US" altLang="en-US" smtClean="0"/>
              <a:pPr>
                <a:spcBef>
                  <a:spcPct val="0"/>
                </a:spcBef>
              </a:pPr>
              <a:t>11</a:t>
            </a:fld>
            <a:endParaRPr lang="en-US" altLang="en-US" smtClean="0"/>
          </a:p>
        </p:txBody>
      </p:sp>
    </p:spTree>
    <p:extLst>
      <p:ext uri="{BB962C8B-B14F-4D97-AF65-F5344CB8AC3E}">
        <p14:creationId xmlns:p14="http://schemas.microsoft.com/office/powerpoint/2010/main" val="8699044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27652"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1A875D2-7C32-44B7-AB14-43C735DF3F31}" type="slidenum">
              <a:rPr lang="en-US" altLang="en-US" smtClean="0"/>
              <a:pPr>
                <a:spcBef>
                  <a:spcPct val="0"/>
                </a:spcBef>
              </a:pPr>
              <a:t>12</a:t>
            </a:fld>
            <a:endParaRPr lang="en-US" altLang="en-US" smtClean="0"/>
          </a:p>
        </p:txBody>
      </p:sp>
    </p:spTree>
    <p:extLst>
      <p:ext uri="{BB962C8B-B14F-4D97-AF65-F5344CB8AC3E}">
        <p14:creationId xmlns:p14="http://schemas.microsoft.com/office/powerpoint/2010/main" val="1821608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29700"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AF649B6-BCC8-4DAF-9C48-1DA4E5C41A5F}" type="slidenum">
              <a:rPr lang="en-US" altLang="en-US" smtClean="0"/>
              <a:pPr>
                <a:spcBef>
                  <a:spcPct val="0"/>
                </a:spcBef>
              </a:pPr>
              <a:t>13</a:t>
            </a:fld>
            <a:endParaRPr lang="en-US" altLang="en-US" smtClean="0"/>
          </a:p>
        </p:txBody>
      </p:sp>
    </p:spTree>
    <p:extLst>
      <p:ext uri="{BB962C8B-B14F-4D97-AF65-F5344CB8AC3E}">
        <p14:creationId xmlns:p14="http://schemas.microsoft.com/office/powerpoint/2010/main" val="6235260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31748"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6DE31DB-580C-4E43-8436-4D10D592C6C0}" type="slidenum">
              <a:rPr lang="en-US" altLang="en-US" smtClean="0"/>
              <a:pPr>
                <a:spcBef>
                  <a:spcPct val="0"/>
                </a:spcBef>
              </a:pPr>
              <a:t>14</a:t>
            </a:fld>
            <a:endParaRPr lang="en-US" altLang="en-US" smtClean="0"/>
          </a:p>
        </p:txBody>
      </p:sp>
    </p:spTree>
    <p:extLst>
      <p:ext uri="{BB962C8B-B14F-4D97-AF65-F5344CB8AC3E}">
        <p14:creationId xmlns:p14="http://schemas.microsoft.com/office/powerpoint/2010/main" val="20524646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33796"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4479151-BBE1-404F-9798-42B1513D4CD6}" type="slidenum">
              <a:rPr lang="en-US" altLang="en-US" smtClean="0"/>
              <a:pPr>
                <a:spcBef>
                  <a:spcPct val="0"/>
                </a:spcBef>
              </a:pPr>
              <a:t>15</a:t>
            </a:fld>
            <a:endParaRPr lang="en-US" altLang="en-US" smtClean="0"/>
          </a:p>
        </p:txBody>
      </p:sp>
    </p:spTree>
    <p:extLst>
      <p:ext uri="{BB962C8B-B14F-4D97-AF65-F5344CB8AC3E}">
        <p14:creationId xmlns:p14="http://schemas.microsoft.com/office/powerpoint/2010/main" val="38354706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3584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23A47AC-C2CB-422F-8B4D-D981C9A5176E}" type="slidenum">
              <a:rPr lang="en-US" altLang="en-US" smtClean="0"/>
              <a:pPr>
                <a:spcBef>
                  <a:spcPct val="0"/>
                </a:spcBef>
              </a:pPr>
              <a:t>16</a:t>
            </a:fld>
            <a:endParaRPr lang="en-US" altLang="en-US" smtClean="0"/>
          </a:p>
        </p:txBody>
      </p:sp>
    </p:spTree>
    <p:extLst>
      <p:ext uri="{BB962C8B-B14F-4D97-AF65-F5344CB8AC3E}">
        <p14:creationId xmlns:p14="http://schemas.microsoft.com/office/powerpoint/2010/main" val="20295588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37892"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2F8681A-6938-465A-889F-A4BB9F81855B}" type="slidenum">
              <a:rPr lang="en-US" altLang="en-US" smtClean="0"/>
              <a:pPr>
                <a:spcBef>
                  <a:spcPct val="0"/>
                </a:spcBef>
              </a:pPr>
              <a:t>17</a:t>
            </a:fld>
            <a:endParaRPr lang="en-US" altLang="en-US" smtClean="0"/>
          </a:p>
        </p:txBody>
      </p:sp>
    </p:spTree>
    <p:extLst>
      <p:ext uri="{BB962C8B-B14F-4D97-AF65-F5344CB8AC3E}">
        <p14:creationId xmlns:p14="http://schemas.microsoft.com/office/powerpoint/2010/main" val="22338724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39940"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3EB464F-0079-4A7B-AEBF-A7B382F4295B}" type="slidenum">
              <a:rPr lang="en-US" altLang="en-US" smtClean="0"/>
              <a:pPr>
                <a:spcBef>
                  <a:spcPct val="0"/>
                </a:spcBef>
              </a:pPr>
              <a:t>18</a:t>
            </a:fld>
            <a:endParaRPr lang="en-US" altLang="en-US" smtClean="0"/>
          </a:p>
        </p:txBody>
      </p:sp>
    </p:spTree>
    <p:extLst>
      <p:ext uri="{BB962C8B-B14F-4D97-AF65-F5344CB8AC3E}">
        <p14:creationId xmlns:p14="http://schemas.microsoft.com/office/powerpoint/2010/main" val="32899199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41988"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2D11954-4598-4B4F-9087-2085383EEEB4}" type="slidenum">
              <a:rPr lang="en-US" altLang="en-US" smtClean="0"/>
              <a:pPr>
                <a:spcBef>
                  <a:spcPct val="0"/>
                </a:spcBef>
              </a:pPr>
              <a:t>19</a:t>
            </a:fld>
            <a:endParaRPr lang="en-US" altLang="en-US" smtClean="0"/>
          </a:p>
        </p:txBody>
      </p:sp>
    </p:spTree>
    <p:extLst>
      <p:ext uri="{BB962C8B-B14F-4D97-AF65-F5344CB8AC3E}">
        <p14:creationId xmlns:p14="http://schemas.microsoft.com/office/powerpoint/2010/main" val="2051809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ln/>
        </p:spPr>
      </p:sp>
      <p:sp>
        <p:nvSpPr>
          <p:cNvPr id="7171"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7172"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8DEE1C6-2E83-4A32-8176-FBA9ECF46555}" type="slidenum">
              <a:rPr lang="en-US" altLang="en-US" smtClean="0"/>
              <a:pPr>
                <a:spcBef>
                  <a:spcPct val="0"/>
                </a:spcBef>
              </a:pPr>
              <a:t>2</a:t>
            </a:fld>
            <a:endParaRPr lang="en-US" altLang="en-US" smtClean="0"/>
          </a:p>
        </p:txBody>
      </p:sp>
    </p:spTree>
    <p:extLst>
      <p:ext uri="{BB962C8B-B14F-4D97-AF65-F5344CB8AC3E}">
        <p14:creationId xmlns:p14="http://schemas.microsoft.com/office/powerpoint/2010/main" val="37258095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44036"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2C7F081-C047-4173-89B1-1D6F0BDF9F6B}" type="slidenum">
              <a:rPr lang="en-US" altLang="en-US" smtClean="0"/>
              <a:pPr>
                <a:spcBef>
                  <a:spcPct val="0"/>
                </a:spcBef>
              </a:pPr>
              <a:t>20</a:t>
            </a:fld>
            <a:endParaRPr lang="en-US" altLang="en-US" smtClean="0"/>
          </a:p>
        </p:txBody>
      </p:sp>
    </p:spTree>
    <p:extLst>
      <p:ext uri="{BB962C8B-B14F-4D97-AF65-F5344CB8AC3E}">
        <p14:creationId xmlns:p14="http://schemas.microsoft.com/office/powerpoint/2010/main" val="16565396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4608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06E547A-B650-44F1-93E1-A465DA531047}" type="slidenum">
              <a:rPr lang="en-US" altLang="en-US" smtClean="0"/>
              <a:pPr>
                <a:spcBef>
                  <a:spcPct val="0"/>
                </a:spcBef>
              </a:pPr>
              <a:t>22</a:t>
            </a:fld>
            <a:endParaRPr lang="en-US" altLang="en-US" smtClean="0"/>
          </a:p>
        </p:txBody>
      </p:sp>
    </p:spTree>
    <p:extLst>
      <p:ext uri="{BB962C8B-B14F-4D97-AF65-F5344CB8AC3E}">
        <p14:creationId xmlns:p14="http://schemas.microsoft.com/office/powerpoint/2010/main" val="11059945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48132"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10787F1-E3F7-4695-A2B3-B54C278955DA}" type="slidenum">
              <a:rPr lang="en-US" altLang="en-US" smtClean="0"/>
              <a:pPr>
                <a:spcBef>
                  <a:spcPct val="0"/>
                </a:spcBef>
              </a:pPr>
              <a:t>23</a:t>
            </a:fld>
            <a:endParaRPr lang="en-US" altLang="en-US" smtClean="0"/>
          </a:p>
        </p:txBody>
      </p:sp>
    </p:spTree>
    <p:extLst>
      <p:ext uri="{BB962C8B-B14F-4D97-AF65-F5344CB8AC3E}">
        <p14:creationId xmlns:p14="http://schemas.microsoft.com/office/powerpoint/2010/main" val="24564020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50180"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DEAC0BD-233C-4F7F-90B0-6EFAC381A365}" type="slidenum">
              <a:rPr lang="en-US" altLang="en-US" smtClean="0"/>
              <a:pPr>
                <a:spcBef>
                  <a:spcPct val="0"/>
                </a:spcBef>
              </a:pPr>
              <a:t>24</a:t>
            </a:fld>
            <a:endParaRPr lang="en-US" altLang="en-US" smtClean="0"/>
          </a:p>
        </p:txBody>
      </p:sp>
    </p:spTree>
    <p:extLst>
      <p:ext uri="{BB962C8B-B14F-4D97-AF65-F5344CB8AC3E}">
        <p14:creationId xmlns:p14="http://schemas.microsoft.com/office/powerpoint/2010/main" val="19874575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52228"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60D76F2-BFCF-4C10-B38C-5716FE576C79}" type="slidenum">
              <a:rPr lang="en-US" altLang="en-US" smtClean="0"/>
              <a:pPr>
                <a:spcBef>
                  <a:spcPct val="0"/>
                </a:spcBef>
              </a:pPr>
              <a:t>25</a:t>
            </a:fld>
            <a:endParaRPr lang="en-US" altLang="en-US" smtClean="0"/>
          </a:p>
        </p:txBody>
      </p:sp>
    </p:spTree>
    <p:extLst>
      <p:ext uri="{BB962C8B-B14F-4D97-AF65-F5344CB8AC3E}">
        <p14:creationId xmlns:p14="http://schemas.microsoft.com/office/powerpoint/2010/main" val="22503590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54276"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87DADE6-BEA6-4463-A44A-4D26604AA2F8}" type="slidenum">
              <a:rPr lang="en-US" altLang="en-US" smtClean="0"/>
              <a:pPr>
                <a:spcBef>
                  <a:spcPct val="0"/>
                </a:spcBef>
              </a:pPr>
              <a:t>26</a:t>
            </a:fld>
            <a:endParaRPr lang="en-US" altLang="en-US" smtClean="0"/>
          </a:p>
        </p:txBody>
      </p:sp>
    </p:spTree>
    <p:extLst>
      <p:ext uri="{BB962C8B-B14F-4D97-AF65-F5344CB8AC3E}">
        <p14:creationId xmlns:p14="http://schemas.microsoft.com/office/powerpoint/2010/main" val="17636674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5632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0798925-0BF2-436A-8C83-572186525064}" type="slidenum">
              <a:rPr lang="en-US" altLang="en-US" smtClean="0"/>
              <a:pPr>
                <a:spcBef>
                  <a:spcPct val="0"/>
                </a:spcBef>
              </a:pPr>
              <a:t>27</a:t>
            </a:fld>
            <a:endParaRPr lang="en-US" altLang="en-US" smtClean="0"/>
          </a:p>
        </p:txBody>
      </p:sp>
    </p:spTree>
    <p:extLst>
      <p:ext uri="{BB962C8B-B14F-4D97-AF65-F5344CB8AC3E}">
        <p14:creationId xmlns:p14="http://schemas.microsoft.com/office/powerpoint/2010/main" val="3377542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58372"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209904C-D08B-4C65-B0E5-186FA942B7F8}" type="slidenum">
              <a:rPr lang="en-US" altLang="en-US" smtClean="0"/>
              <a:pPr>
                <a:spcBef>
                  <a:spcPct val="0"/>
                </a:spcBef>
              </a:pPr>
              <a:t>28</a:t>
            </a:fld>
            <a:endParaRPr lang="en-US" altLang="en-US" smtClean="0"/>
          </a:p>
        </p:txBody>
      </p:sp>
    </p:spTree>
    <p:extLst>
      <p:ext uri="{BB962C8B-B14F-4D97-AF65-F5344CB8AC3E}">
        <p14:creationId xmlns:p14="http://schemas.microsoft.com/office/powerpoint/2010/main" val="29859735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0420"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FFE0DD5-42AF-413C-B437-E2D19378C50A}" type="slidenum">
              <a:rPr lang="en-US" altLang="en-US" smtClean="0"/>
              <a:pPr/>
              <a:t>29</a:t>
            </a:fld>
            <a:endParaRPr lang="en-US" altLang="en-US" smtClean="0"/>
          </a:p>
        </p:txBody>
      </p:sp>
    </p:spTree>
    <p:extLst>
      <p:ext uri="{BB962C8B-B14F-4D97-AF65-F5344CB8AC3E}">
        <p14:creationId xmlns:p14="http://schemas.microsoft.com/office/powerpoint/2010/main" val="36557408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2468"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E96EB05-EA11-4D43-B020-F12A6A1DA548}" type="slidenum">
              <a:rPr lang="en-US" altLang="en-US" smtClean="0"/>
              <a:pPr>
                <a:spcBef>
                  <a:spcPct val="0"/>
                </a:spcBef>
              </a:pPr>
              <a:t>30</a:t>
            </a:fld>
            <a:endParaRPr lang="en-US" altLang="en-US" smtClean="0"/>
          </a:p>
        </p:txBody>
      </p:sp>
    </p:spTree>
    <p:extLst>
      <p:ext uri="{BB962C8B-B14F-4D97-AF65-F5344CB8AC3E}">
        <p14:creationId xmlns:p14="http://schemas.microsoft.com/office/powerpoint/2010/main" val="1373329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9220"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1CD5E07-499A-4AE4-A7A0-01CA74A253F5}" type="slidenum">
              <a:rPr lang="en-US" altLang="en-US" smtClean="0"/>
              <a:pPr>
                <a:spcBef>
                  <a:spcPct val="0"/>
                </a:spcBef>
              </a:pPr>
              <a:t>3</a:t>
            </a:fld>
            <a:endParaRPr lang="en-US" altLang="en-US" smtClean="0"/>
          </a:p>
        </p:txBody>
      </p:sp>
    </p:spTree>
    <p:extLst>
      <p:ext uri="{BB962C8B-B14F-4D97-AF65-F5344CB8AC3E}">
        <p14:creationId xmlns:p14="http://schemas.microsoft.com/office/powerpoint/2010/main" val="33004710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4516"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1AB13CC-9A39-40CA-BCD9-62A753B301E9}" type="slidenum">
              <a:rPr lang="en-US" altLang="en-US" smtClean="0"/>
              <a:pPr>
                <a:spcBef>
                  <a:spcPct val="0"/>
                </a:spcBef>
              </a:pPr>
              <a:t>31</a:t>
            </a:fld>
            <a:endParaRPr lang="en-US" altLang="en-US" smtClean="0"/>
          </a:p>
        </p:txBody>
      </p:sp>
    </p:spTree>
    <p:extLst>
      <p:ext uri="{BB962C8B-B14F-4D97-AF65-F5344CB8AC3E}">
        <p14:creationId xmlns:p14="http://schemas.microsoft.com/office/powerpoint/2010/main" val="25142389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656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B58017B-492E-4BA9-8424-F9D3251DC3AD}" type="slidenum">
              <a:rPr lang="en-US" altLang="en-US" smtClean="0"/>
              <a:pPr>
                <a:spcBef>
                  <a:spcPct val="0"/>
                </a:spcBef>
              </a:pPr>
              <a:t>32</a:t>
            </a:fld>
            <a:endParaRPr lang="en-US" altLang="en-US" smtClean="0"/>
          </a:p>
        </p:txBody>
      </p:sp>
    </p:spTree>
    <p:extLst>
      <p:ext uri="{BB962C8B-B14F-4D97-AF65-F5344CB8AC3E}">
        <p14:creationId xmlns:p14="http://schemas.microsoft.com/office/powerpoint/2010/main" val="17836595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8612"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3717139-EC01-4774-A1BA-A1C13FF86B56}" type="slidenum">
              <a:rPr lang="en-US" altLang="en-US" smtClean="0"/>
              <a:pPr/>
              <a:t>33</a:t>
            </a:fld>
            <a:endParaRPr lang="en-US" altLang="en-US" smtClean="0"/>
          </a:p>
        </p:txBody>
      </p:sp>
    </p:spTree>
    <p:extLst>
      <p:ext uri="{BB962C8B-B14F-4D97-AF65-F5344CB8AC3E}">
        <p14:creationId xmlns:p14="http://schemas.microsoft.com/office/powerpoint/2010/main" val="6954324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latin typeface="Arial" panose="020B0604020202020204" pitchFamily="34" charset="0"/>
            </a:endParaRPr>
          </a:p>
        </p:txBody>
      </p:sp>
      <p:sp>
        <p:nvSpPr>
          <p:cNvPr id="70660"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39FA2F8-F788-4474-AE6F-DDFF8917BCBC}" type="slidenum">
              <a:rPr lang="en-US" altLang="en-US" smtClean="0">
                <a:solidFill>
                  <a:srgbClr val="000000"/>
                </a:solidFill>
              </a:rPr>
              <a:pPr>
                <a:spcBef>
                  <a:spcPct val="0"/>
                </a:spcBef>
              </a:pPr>
              <a:t>34</a:t>
            </a:fld>
            <a:endParaRPr lang="en-US" altLang="en-US" smtClean="0">
              <a:solidFill>
                <a:srgbClr val="000000"/>
              </a:solidFill>
            </a:endParaRPr>
          </a:p>
        </p:txBody>
      </p:sp>
    </p:spTree>
    <p:extLst>
      <p:ext uri="{BB962C8B-B14F-4D97-AF65-F5344CB8AC3E}">
        <p14:creationId xmlns:p14="http://schemas.microsoft.com/office/powerpoint/2010/main" val="41244987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72708"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2716B5D-3899-4C29-BBA0-152393B9AD22}" type="slidenum">
              <a:rPr lang="en-US" altLang="en-US" smtClean="0"/>
              <a:pPr/>
              <a:t>35</a:t>
            </a:fld>
            <a:endParaRPr lang="en-US" altLang="en-US" smtClean="0"/>
          </a:p>
        </p:txBody>
      </p:sp>
    </p:spTree>
    <p:extLst>
      <p:ext uri="{BB962C8B-B14F-4D97-AF65-F5344CB8AC3E}">
        <p14:creationId xmlns:p14="http://schemas.microsoft.com/office/powerpoint/2010/main" val="175926996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74756"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A606C65-E6ED-4467-BB68-FC66DEF6F568}" type="slidenum">
              <a:rPr lang="en-US" altLang="en-US" smtClean="0"/>
              <a:pPr/>
              <a:t>36</a:t>
            </a:fld>
            <a:endParaRPr lang="en-US" altLang="en-US" smtClean="0"/>
          </a:p>
        </p:txBody>
      </p:sp>
    </p:spTree>
    <p:extLst>
      <p:ext uri="{BB962C8B-B14F-4D97-AF65-F5344CB8AC3E}">
        <p14:creationId xmlns:p14="http://schemas.microsoft.com/office/powerpoint/2010/main" val="124786376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latin typeface="Arial" panose="020B0604020202020204" pitchFamily="34" charset="0"/>
            </a:endParaRPr>
          </a:p>
        </p:txBody>
      </p:sp>
      <p:sp>
        <p:nvSpPr>
          <p:cNvPr id="7680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79A29F6-DE8E-4F13-A012-7DA1DA920A6F}" type="slidenum">
              <a:rPr lang="en-US" altLang="en-US" smtClean="0">
                <a:solidFill>
                  <a:srgbClr val="000000"/>
                </a:solidFill>
              </a:rPr>
              <a:pPr>
                <a:spcBef>
                  <a:spcPct val="0"/>
                </a:spcBef>
              </a:pPr>
              <a:t>37</a:t>
            </a:fld>
            <a:endParaRPr lang="en-US" altLang="en-US" smtClean="0">
              <a:solidFill>
                <a:srgbClr val="000000"/>
              </a:solidFill>
            </a:endParaRPr>
          </a:p>
        </p:txBody>
      </p:sp>
    </p:spTree>
    <p:extLst>
      <p:ext uri="{BB962C8B-B14F-4D97-AF65-F5344CB8AC3E}">
        <p14:creationId xmlns:p14="http://schemas.microsoft.com/office/powerpoint/2010/main" val="353915236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78852"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40607E3-FFE4-4921-88AB-0F7BD78D96E2}" type="slidenum">
              <a:rPr lang="en-US" altLang="en-US" smtClean="0"/>
              <a:pPr>
                <a:spcBef>
                  <a:spcPct val="0"/>
                </a:spcBef>
              </a:pPr>
              <a:t>38</a:t>
            </a:fld>
            <a:endParaRPr lang="en-US" altLang="en-US" smtClean="0"/>
          </a:p>
        </p:txBody>
      </p:sp>
    </p:spTree>
    <p:extLst>
      <p:ext uri="{BB962C8B-B14F-4D97-AF65-F5344CB8AC3E}">
        <p14:creationId xmlns:p14="http://schemas.microsoft.com/office/powerpoint/2010/main" val="24604580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1268"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748165E-5C59-4EB2-B49D-6CC0061F74B4}" type="slidenum">
              <a:rPr lang="en-US" altLang="en-US" smtClean="0"/>
              <a:pPr>
                <a:spcBef>
                  <a:spcPct val="0"/>
                </a:spcBef>
              </a:pPr>
              <a:t>4</a:t>
            </a:fld>
            <a:endParaRPr lang="en-US" altLang="en-US" smtClean="0"/>
          </a:p>
        </p:txBody>
      </p:sp>
    </p:spTree>
    <p:extLst>
      <p:ext uri="{BB962C8B-B14F-4D97-AF65-F5344CB8AC3E}">
        <p14:creationId xmlns:p14="http://schemas.microsoft.com/office/powerpoint/2010/main" val="2525819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3316"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1ECF901-0C1F-4526-A983-06E13D08953E}" type="slidenum">
              <a:rPr lang="en-US" altLang="en-US" smtClean="0"/>
              <a:pPr>
                <a:spcBef>
                  <a:spcPct val="0"/>
                </a:spcBef>
              </a:pPr>
              <a:t>5</a:t>
            </a:fld>
            <a:endParaRPr lang="en-US" altLang="en-US" smtClean="0"/>
          </a:p>
        </p:txBody>
      </p:sp>
    </p:spTree>
    <p:extLst>
      <p:ext uri="{BB962C8B-B14F-4D97-AF65-F5344CB8AC3E}">
        <p14:creationId xmlns:p14="http://schemas.microsoft.com/office/powerpoint/2010/main" val="31464711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536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13CF866-2BFA-467C-9B52-9BAB69515842}" type="slidenum">
              <a:rPr lang="en-US" altLang="en-US" smtClean="0"/>
              <a:pPr>
                <a:spcBef>
                  <a:spcPct val="0"/>
                </a:spcBef>
              </a:pPr>
              <a:t>6</a:t>
            </a:fld>
            <a:endParaRPr lang="en-US" altLang="en-US" smtClean="0"/>
          </a:p>
        </p:txBody>
      </p:sp>
    </p:spTree>
    <p:extLst>
      <p:ext uri="{BB962C8B-B14F-4D97-AF65-F5344CB8AC3E}">
        <p14:creationId xmlns:p14="http://schemas.microsoft.com/office/powerpoint/2010/main" val="523813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F74DF73-26CB-4595-B134-39D9DCC4BB49}" type="slidenum">
              <a:rPr lang="en-US" altLang="en-US" smtClean="0"/>
              <a:pPr>
                <a:spcBef>
                  <a:spcPct val="0"/>
                </a:spcBef>
              </a:pPr>
              <a:t>7</a:t>
            </a:fld>
            <a:endParaRPr lang="en-US" altLang="en-US"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So let’s begin our discussion about Corporate compliance   </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8486262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9460"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36B10CE-9531-4A0A-8C62-B96CEC4AE36C}" type="slidenum">
              <a:rPr lang="en-US" altLang="en-US" smtClean="0"/>
              <a:pPr>
                <a:spcBef>
                  <a:spcPct val="0"/>
                </a:spcBef>
              </a:pPr>
              <a:t>8</a:t>
            </a:fld>
            <a:endParaRPr lang="en-US" altLang="en-US" smtClean="0"/>
          </a:p>
        </p:txBody>
      </p:sp>
    </p:spTree>
    <p:extLst>
      <p:ext uri="{BB962C8B-B14F-4D97-AF65-F5344CB8AC3E}">
        <p14:creationId xmlns:p14="http://schemas.microsoft.com/office/powerpoint/2010/main" val="110743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21508"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324B8AB-F13F-4199-A69E-FA0960BFE5D6}" type="slidenum">
              <a:rPr lang="en-US" altLang="en-US" smtClean="0"/>
              <a:pPr>
                <a:spcBef>
                  <a:spcPct val="0"/>
                </a:spcBef>
              </a:pPr>
              <a:t>9</a:t>
            </a:fld>
            <a:endParaRPr lang="en-US" altLang="en-US" smtClean="0"/>
          </a:p>
        </p:txBody>
      </p:sp>
    </p:spTree>
    <p:extLst>
      <p:ext uri="{BB962C8B-B14F-4D97-AF65-F5344CB8AC3E}">
        <p14:creationId xmlns:p14="http://schemas.microsoft.com/office/powerpoint/2010/main" val="3524078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18AEBC6-8114-45C8-99FD-5F2301181520}" type="slidenum">
              <a:rPr lang="en-US" altLang="en-US"/>
              <a:pPr>
                <a:defRPr/>
              </a:pPr>
              <a:t>‹#›</a:t>
            </a:fld>
            <a:endParaRPr lang="en-US" altLang="en-US"/>
          </a:p>
        </p:txBody>
      </p:sp>
    </p:spTree>
    <p:extLst>
      <p:ext uri="{BB962C8B-B14F-4D97-AF65-F5344CB8AC3E}">
        <p14:creationId xmlns:p14="http://schemas.microsoft.com/office/powerpoint/2010/main" val="2550850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897D49-1E30-4B1B-A563-DCDA9BD51B41}" type="slidenum">
              <a:rPr lang="en-US" altLang="en-US"/>
              <a:pPr>
                <a:defRPr/>
              </a:pPr>
              <a:t>‹#›</a:t>
            </a:fld>
            <a:endParaRPr lang="en-US" altLang="en-US"/>
          </a:p>
        </p:txBody>
      </p:sp>
    </p:spTree>
    <p:extLst>
      <p:ext uri="{BB962C8B-B14F-4D97-AF65-F5344CB8AC3E}">
        <p14:creationId xmlns:p14="http://schemas.microsoft.com/office/powerpoint/2010/main" val="1139129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30E27ED-2B35-4FAD-888F-72ABC09C5271}" type="slidenum">
              <a:rPr lang="en-US" altLang="en-US"/>
              <a:pPr>
                <a:defRPr/>
              </a:pPr>
              <a:t>‹#›</a:t>
            </a:fld>
            <a:endParaRPr lang="en-US" altLang="en-US"/>
          </a:p>
        </p:txBody>
      </p:sp>
    </p:spTree>
    <p:extLst>
      <p:ext uri="{BB962C8B-B14F-4D97-AF65-F5344CB8AC3E}">
        <p14:creationId xmlns:p14="http://schemas.microsoft.com/office/powerpoint/2010/main" val="36220371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C300A73-E96A-4755-BD9B-62FFC938922F}" type="slidenum">
              <a:rPr lang="en-US" altLang="en-US"/>
              <a:pPr>
                <a:defRPr/>
              </a:pPr>
              <a:t>‹#›</a:t>
            </a:fld>
            <a:endParaRPr lang="en-US" altLang="en-US"/>
          </a:p>
        </p:txBody>
      </p:sp>
    </p:spTree>
    <p:extLst>
      <p:ext uri="{BB962C8B-B14F-4D97-AF65-F5344CB8AC3E}">
        <p14:creationId xmlns:p14="http://schemas.microsoft.com/office/powerpoint/2010/main" val="31451919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D681389F-51A1-4CB3-8F68-A78AEB1CA549}" type="slidenum">
              <a:rPr lang="en-US" altLang="en-US"/>
              <a:pPr>
                <a:defRPr/>
              </a:pPr>
              <a:t>‹#›</a:t>
            </a:fld>
            <a:endParaRPr lang="en-US" altLang="en-US"/>
          </a:p>
        </p:txBody>
      </p:sp>
    </p:spTree>
    <p:extLst>
      <p:ext uri="{BB962C8B-B14F-4D97-AF65-F5344CB8AC3E}">
        <p14:creationId xmlns:p14="http://schemas.microsoft.com/office/powerpoint/2010/main" val="3674562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nie Clinical Reg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4000" b="1" baseline="0">
                <a:solidFill>
                  <a:srgbClr val="0000FF"/>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400" b="0" baseline="0"/>
            </a:lvl1pPr>
            <a:lvl2pPr>
              <a:defRPr sz="2000" baseline="0"/>
            </a:lvl2pPr>
            <a:lvl3pPr>
              <a:defRPr sz="1600" baseline="0"/>
            </a:lvl3pPr>
            <a:lvl4pPr>
              <a:defRPr sz="1600" baseline="0"/>
            </a:lvl4pPr>
            <a:lvl5pPr>
              <a:defRPr sz="1200" baseline="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BD41C62-FCE6-4B79-A08A-EF1A657D171B}" type="slidenum">
              <a:rPr lang="en-US" altLang="en-US"/>
              <a:pPr>
                <a:defRPr/>
              </a:pPr>
              <a:t>‹#›</a:t>
            </a:fld>
            <a:endParaRPr lang="en-US" altLang="en-US"/>
          </a:p>
        </p:txBody>
      </p:sp>
    </p:spTree>
    <p:extLst>
      <p:ext uri="{BB962C8B-B14F-4D97-AF65-F5344CB8AC3E}">
        <p14:creationId xmlns:p14="http://schemas.microsoft.com/office/powerpoint/2010/main" val="357411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4331CA-81B3-4C88-A67E-40A3DD9D6A55}" type="slidenum">
              <a:rPr lang="en-US" altLang="en-US"/>
              <a:pPr>
                <a:defRPr/>
              </a:pPr>
              <a:t>‹#›</a:t>
            </a:fld>
            <a:endParaRPr lang="en-US" altLang="en-US"/>
          </a:p>
        </p:txBody>
      </p:sp>
    </p:spTree>
    <p:extLst>
      <p:ext uri="{BB962C8B-B14F-4D97-AF65-F5344CB8AC3E}">
        <p14:creationId xmlns:p14="http://schemas.microsoft.com/office/powerpoint/2010/main" val="1724492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4000" b="1" baseline="0">
                <a:solidFill>
                  <a:srgbClr val="0000FF"/>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400" baseline="0"/>
            </a:lvl1pPr>
            <a:lvl2pP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1CF384A-5149-4C93-906E-A813342E1107}" type="slidenum">
              <a:rPr lang="en-US" altLang="en-US"/>
              <a:pPr>
                <a:defRPr/>
              </a:pPr>
              <a:t>‹#›</a:t>
            </a:fld>
            <a:endParaRPr lang="en-US" altLang="en-US"/>
          </a:p>
        </p:txBody>
      </p:sp>
    </p:spTree>
    <p:extLst>
      <p:ext uri="{BB962C8B-B14F-4D97-AF65-F5344CB8AC3E}">
        <p14:creationId xmlns:p14="http://schemas.microsoft.com/office/powerpoint/2010/main" val="629863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F92FAC7-EF17-4197-AE60-7B048AB43BEB}" type="slidenum">
              <a:rPr lang="en-US" altLang="en-US"/>
              <a:pPr>
                <a:defRPr/>
              </a:pPr>
              <a:t>‹#›</a:t>
            </a:fld>
            <a:endParaRPr lang="en-US" altLang="en-US"/>
          </a:p>
        </p:txBody>
      </p:sp>
    </p:spTree>
    <p:extLst>
      <p:ext uri="{BB962C8B-B14F-4D97-AF65-F5344CB8AC3E}">
        <p14:creationId xmlns:p14="http://schemas.microsoft.com/office/powerpoint/2010/main" val="3310163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4642D3E-866A-4505-B7CA-988E417EF692}" type="slidenum">
              <a:rPr lang="en-US" altLang="en-US"/>
              <a:pPr>
                <a:defRPr/>
              </a:pPr>
              <a:t>‹#›</a:t>
            </a:fld>
            <a:endParaRPr lang="en-US" altLang="en-US"/>
          </a:p>
        </p:txBody>
      </p:sp>
    </p:spTree>
    <p:extLst>
      <p:ext uri="{BB962C8B-B14F-4D97-AF65-F5344CB8AC3E}">
        <p14:creationId xmlns:p14="http://schemas.microsoft.com/office/powerpoint/2010/main" val="3784502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828C104-A054-4CEF-A544-067BD66F51EA}" type="slidenum">
              <a:rPr lang="en-US" altLang="en-US"/>
              <a:pPr>
                <a:defRPr/>
              </a:pPr>
              <a:t>‹#›</a:t>
            </a:fld>
            <a:endParaRPr lang="en-US" altLang="en-US"/>
          </a:p>
        </p:txBody>
      </p:sp>
    </p:spTree>
    <p:extLst>
      <p:ext uri="{BB962C8B-B14F-4D97-AF65-F5344CB8AC3E}">
        <p14:creationId xmlns:p14="http://schemas.microsoft.com/office/powerpoint/2010/main" val="2870561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CB6EE75-B9C7-4CF6-B7EA-C49C3329BD1E}" type="slidenum">
              <a:rPr lang="en-US" altLang="en-US"/>
              <a:pPr>
                <a:defRPr/>
              </a:pPr>
              <a:t>‹#›</a:t>
            </a:fld>
            <a:endParaRPr lang="en-US" altLang="en-US"/>
          </a:p>
        </p:txBody>
      </p:sp>
    </p:spTree>
    <p:extLst>
      <p:ext uri="{BB962C8B-B14F-4D97-AF65-F5344CB8AC3E}">
        <p14:creationId xmlns:p14="http://schemas.microsoft.com/office/powerpoint/2010/main" val="4085419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CA52713-FC01-4070-9B22-EA1A3978E269}" type="slidenum">
              <a:rPr lang="en-US" altLang="en-US"/>
              <a:pPr>
                <a:defRPr/>
              </a:pPr>
              <a:t>‹#›</a:t>
            </a:fld>
            <a:endParaRPr lang="en-US" altLang="en-US"/>
          </a:p>
        </p:txBody>
      </p:sp>
    </p:spTree>
    <p:extLst>
      <p:ext uri="{BB962C8B-B14F-4D97-AF65-F5344CB8AC3E}">
        <p14:creationId xmlns:p14="http://schemas.microsoft.com/office/powerpoint/2010/main" val="2974519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3C97CEDE-06BE-47A3-9F25-B43A81036C2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87" r:id="rId1"/>
    <p:sldLayoutId id="2147483888" r:id="rId2"/>
    <p:sldLayoutId id="2147483889" r:id="rId3"/>
    <p:sldLayoutId id="2147483890" r:id="rId4"/>
    <p:sldLayoutId id="2147483891" r:id="rId5"/>
    <p:sldLayoutId id="2147483892" r:id="rId6"/>
    <p:sldLayoutId id="2147483893" r:id="rId7"/>
    <p:sldLayoutId id="2147483894" r:id="rId8"/>
    <p:sldLayoutId id="2147483895" r:id="rId9"/>
    <p:sldLayoutId id="2147483896" r:id="rId10"/>
    <p:sldLayoutId id="2147483897" r:id="rId11"/>
    <p:sldLayoutId id="2147483898" r:id="rId12"/>
    <p:sldLayoutId id="2147483899" r:id="rId1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ihi.org/"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228600" y="228600"/>
            <a:ext cx="8610600" cy="1143000"/>
          </a:xfrm>
        </p:spPr>
        <p:txBody>
          <a:bodyPr/>
          <a:lstStyle/>
          <a:p>
            <a:r>
              <a:rPr lang="en-US" altLang="en-US" smtClean="0">
                <a:latin typeface="Arial" panose="020B0604020202020204" pitchFamily="34" charset="0"/>
                <a:ea typeface="ＭＳ Ｐゴシック" panose="020B0600070205080204" pitchFamily="34" charset="-128"/>
                <a:cs typeface="Arial" panose="020B0604020202020204" pitchFamily="34" charset="0"/>
              </a:rPr>
              <a:t>Course Navigation Tips</a:t>
            </a:r>
          </a:p>
        </p:txBody>
      </p:sp>
      <p:sp>
        <p:nvSpPr>
          <p:cNvPr id="2051" name="Content Placeholder 2"/>
          <p:cNvSpPr>
            <a:spLocks noGrp="1"/>
          </p:cNvSpPr>
          <p:nvPr>
            <p:ph idx="1"/>
          </p:nvPr>
        </p:nvSpPr>
        <p:spPr>
          <a:xfrm>
            <a:off x="990600" y="1219200"/>
            <a:ext cx="7543800" cy="4678363"/>
          </a:xfrm>
        </p:spPr>
        <p:txBody>
          <a:bodyPr rtlCol="0">
            <a:normAutofit/>
          </a:bodyPr>
          <a:lstStyle/>
          <a:p>
            <a:pPr marL="233363" indent="-233363" fontAlgn="auto">
              <a:spcBef>
                <a:spcPts val="600"/>
              </a:spcBef>
              <a:spcAft>
                <a:spcPts val="600"/>
              </a:spcAft>
              <a:buFont typeface="Arial" charset="0"/>
              <a:buChar char="•"/>
              <a:defRPr/>
            </a:pPr>
            <a:r>
              <a:rPr lang="en-US" sz="1400" b="1" dirty="0" smtClean="0">
                <a:latin typeface="Arial" pitchFamily="34" charset="0"/>
                <a:ea typeface="ＭＳ Ｐゴシック" pitchFamily="-84" charset="-128"/>
                <a:cs typeface="Arial" pitchFamily="34" charset="0"/>
              </a:rPr>
              <a:t>Use the buttons at the bottom of the course slides to adjust your viewing settings.</a:t>
            </a:r>
          </a:p>
          <a:p>
            <a:pPr marL="233363" indent="-233363" fontAlgn="auto">
              <a:spcBef>
                <a:spcPts val="600"/>
              </a:spcBef>
              <a:spcAft>
                <a:spcPts val="600"/>
              </a:spcAft>
              <a:buFont typeface="Arial" charset="0"/>
              <a:buChar char="•"/>
              <a:defRPr/>
            </a:pPr>
            <a:r>
              <a:rPr lang="en-US" sz="1400" b="1" dirty="0" smtClean="0">
                <a:latin typeface="Arial" pitchFamily="34" charset="0"/>
                <a:ea typeface="ＭＳ Ｐゴシック" pitchFamily="-84" charset="-128"/>
                <a:cs typeface="Arial" pitchFamily="34" charset="0"/>
              </a:rPr>
              <a:t>It is recommended that you read the slides in</a:t>
            </a:r>
          </a:p>
          <a:p>
            <a:pPr marL="233363" indent="-233363" fontAlgn="auto">
              <a:spcBef>
                <a:spcPts val="600"/>
              </a:spcBef>
              <a:spcAft>
                <a:spcPts val="600"/>
              </a:spcAft>
              <a:buFont typeface="Arial" charset="0"/>
              <a:buChar char="•"/>
              <a:defRPr/>
            </a:pPr>
            <a:r>
              <a:rPr lang="en-US" sz="1400" b="1" dirty="0" smtClean="0">
                <a:latin typeface="Arial" pitchFamily="34" charset="0"/>
                <a:cs typeface="Arial" pitchFamily="34" charset="0"/>
              </a:rPr>
              <a:t>There is no audio for </a:t>
            </a:r>
            <a:r>
              <a:rPr lang="en-US" sz="1400" b="1" smtClean="0">
                <a:latin typeface="Arial" pitchFamily="34" charset="0"/>
                <a:cs typeface="Arial" pitchFamily="34" charset="0"/>
              </a:rPr>
              <a:t>this course. </a:t>
            </a:r>
            <a:endParaRPr lang="en-US" sz="1400" b="1" dirty="0" smtClean="0">
              <a:latin typeface="Arial" pitchFamily="34" charset="0"/>
              <a:cs typeface="Arial" pitchFamily="34" charset="0"/>
            </a:endParaRPr>
          </a:p>
          <a:p>
            <a:pPr marL="233363" indent="-233363" fontAlgn="auto">
              <a:spcBef>
                <a:spcPts val="600"/>
              </a:spcBef>
              <a:spcAft>
                <a:spcPts val="600"/>
              </a:spcAft>
              <a:buFont typeface="Arial" charset="0"/>
              <a:buChar char="•"/>
              <a:defRPr/>
            </a:pPr>
            <a:r>
              <a:rPr lang="en-US" sz="1400" b="1" dirty="0" smtClean="0">
                <a:latin typeface="Arial" pitchFamily="34" charset="0"/>
                <a:cs typeface="Arial" pitchFamily="34" charset="0"/>
              </a:rPr>
              <a:t>Advance to the next slide when you finish reviewing this diagram.</a:t>
            </a:r>
            <a:endParaRPr lang="en-US" sz="1400" b="1" dirty="0" smtClean="0">
              <a:latin typeface="Arial" pitchFamily="34" charset="0"/>
              <a:ea typeface="ＭＳ Ｐゴシック" pitchFamily="-84" charset="-128"/>
              <a:cs typeface="Arial" pitchFamily="34" charset="0"/>
            </a:endParaRPr>
          </a:p>
          <a:p>
            <a:pPr marL="233363" indent="-233363" fontAlgn="auto">
              <a:spcBef>
                <a:spcPts val="600"/>
              </a:spcBef>
              <a:spcAft>
                <a:spcPts val="600"/>
              </a:spcAft>
              <a:buFont typeface="Arial" charset="0"/>
              <a:buNone/>
              <a:defRPr/>
            </a:pPr>
            <a:r>
              <a:rPr lang="en-US" sz="1400" b="1" dirty="0" smtClean="0">
                <a:latin typeface="Arial" pitchFamily="34" charset="0"/>
                <a:ea typeface="ＭＳ Ｐゴシック" pitchFamily="-84" charset="-128"/>
                <a:cs typeface="Arial" pitchFamily="34" charset="0"/>
              </a:rPr>
              <a:t> </a:t>
            </a:r>
          </a:p>
          <a:p>
            <a:pPr marL="0" indent="0" fontAlgn="auto">
              <a:spcAft>
                <a:spcPts val="0"/>
              </a:spcAft>
              <a:buFont typeface="Calibri" pitchFamily="34" charset="0"/>
              <a:buNone/>
              <a:defRPr/>
            </a:pPr>
            <a:endParaRPr lang="en-US" sz="1400" b="1" dirty="0" smtClean="0">
              <a:ea typeface="ＭＳ Ｐゴシック" pitchFamily="-84" charset="-128"/>
            </a:endParaRPr>
          </a:p>
          <a:p>
            <a:pPr marL="0" indent="0" fontAlgn="auto">
              <a:spcAft>
                <a:spcPts val="0"/>
              </a:spcAft>
              <a:buFont typeface="Calibri" pitchFamily="34" charset="0"/>
              <a:buNone/>
              <a:defRPr/>
            </a:pPr>
            <a:endParaRPr lang="en-US" sz="1400" dirty="0" smtClean="0">
              <a:ea typeface="ＭＳ Ｐゴシック" pitchFamily="-84" charset="-128"/>
            </a:endParaRPr>
          </a:p>
          <a:p>
            <a:pPr marL="0" indent="0" fontAlgn="auto">
              <a:spcAft>
                <a:spcPts val="0"/>
              </a:spcAft>
              <a:buFont typeface="Calibri" pitchFamily="34" charset="0"/>
              <a:buNone/>
              <a:defRPr/>
            </a:pPr>
            <a:endParaRPr lang="en-US" sz="1400" dirty="0" smtClean="0">
              <a:ea typeface="ＭＳ Ｐゴシック" pitchFamily="-84" charset="-128"/>
            </a:endParaRPr>
          </a:p>
          <a:p>
            <a:pPr marL="0" indent="0" fontAlgn="auto">
              <a:spcAft>
                <a:spcPts val="0"/>
              </a:spcAft>
              <a:buFont typeface="Calibri" pitchFamily="34" charset="0"/>
              <a:buNone/>
              <a:defRPr/>
            </a:pPr>
            <a:endParaRPr lang="en-US" sz="1400" dirty="0" smtClean="0">
              <a:ea typeface="ＭＳ Ｐゴシック" pitchFamily="-84" charset="-128"/>
            </a:endParaRPr>
          </a:p>
          <a:p>
            <a:pPr marL="0" indent="0" fontAlgn="auto">
              <a:spcAft>
                <a:spcPts val="0"/>
              </a:spcAft>
              <a:buFont typeface="Calibri" pitchFamily="34" charset="0"/>
              <a:buNone/>
              <a:defRPr/>
            </a:pPr>
            <a:endParaRPr lang="en-US" sz="1400" dirty="0" smtClean="0">
              <a:ea typeface="ＭＳ Ｐゴシック" pitchFamily="-84" charset="-128"/>
            </a:endParaRPr>
          </a:p>
          <a:p>
            <a:pPr marL="0" indent="0" fontAlgn="auto">
              <a:spcAft>
                <a:spcPts val="0"/>
              </a:spcAft>
              <a:buFont typeface="Calibri" pitchFamily="34" charset="0"/>
              <a:buNone/>
              <a:defRPr/>
            </a:pPr>
            <a:endParaRPr lang="en-US" sz="1400" dirty="0" smtClean="0">
              <a:ea typeface="ＭＳ Ｐゴシック" pitchFamily="-84" charset="-128"/>
            </a:endParaRPr>
          </a:p>
          <a:p>
            <a:pPr marL="0" indent="0" fontAlgn="auto">
              <a:spcAft>
                <a:spcPts val="0"/>
              </a:spcAft>
              <a:buFont typeface="Calibri" pitchFamily="34" charset="0"/>
              <a:buNone/>
              <a:defRPr/>
            </a:pPr>
            <a:endParaRPr lang="en-US" sz="1400" dirty="0" smtClean="0">
              <a:ea typeface="ＭＳ Ｐゴシック" pitchFamily="-84" charset="-128"/>
            </a:endParaRPr>
          </a:p>
          <a:p>
            <a:pPr marL="0" indent="0" fontAlgn="auto">
              <a:spcAft>
                <a:spcPts val="0"/>
              </a:spcAft>
              <a:buFont typeface="Calibri" pitchFamily="34" charset="0"/>
              <a:buNone/>
              <a:defRPr/>
            </a:pPr>
            <a:endParaRPr lang="en-US" sz="1400" dirty="0" smtClean="0">
              <a:ea typeface="ＭＳ Ｐゴシック" pitchFamily="-84" charset="-128"/>
            </a:endParaRPr>
          </a:p>
          <a:p>
            <a:pPr marL="0" indent="0" fontAlgn="auto">
              <a:spcAft>
                <a:spcPts val="0"/>
              </a:spcAft>
              <a:buFont typeface="Calibri" pitchFamily="34" charset="0"/>
              <a:buNone/>
              <a:defRPr/>
            </a:pPr>
            <a:endParaRPr lang="en-US" sz="1400" dirty="0" smtClean="0">
              <a:ea typeface="ＭＳ Ｐゴシック" pitchFamily="-84" charset="-128"/>
            </a:endParaRPr>
          </a:p>
          <a:p>
            <a:pPr marL="0" indent="0" fontAlgn="auto">
              <a:spcAft>
                <a:spcPts val="0"/>
              </a:spcAft>
              <a:buFont typeface="Calibri" pitchFamily="34" charset="0"/>
              <a:buNone/>
              <a:defRPr/>
            </a:pPr>
            <a:endParaRPr lang="en-US" sz="1400" dirty="0" smtClean="0">
              <a:ea typeface="ＭＳ Ｐゴシック" pitchFamily="-84" charset="-128"/>
            </a:endParaRPr>
          </a:p>
          <a:p>
            <a:pPr marL="0" indent="0" fontAlgn="auto">
              <a:spcAft>
                <a:spcPts val="0"/>
              </a:spcAft>
              <a:buFont typeface="Calibri" pitchFamily="34" charset="0"/>
              <a:buNone/>
              <a:defRPr/>
            </a:pPr>
            <a:endParaRPr lang="en-US" sz="1400" dirty="0" smtClean="0">
              <a:ea typeface="ＭＳ Ｐゴシック" pitchFamily="-84" charset="-128"/>
            </a:endParaRPr>
          </a:p>
          <a:p>
            <a:pPr marL="0" indent="0" fontAlgn="auto">
              <a:spcAft>
                <a:spcPts val="0"/>
              </a:spcAft>
              <a:buFont typeface="Calibri" pitchFamily="34" charset="0"/>
              <a:buNone/>
              <a:defRPr/>
            </a:pPr>
            <a:endParaRPr lang="en-US" sz="1400" dirty="0" smtClean="0">
              <a:ea typeface="ＭＳ Ｐゴシック" pitchFamily="-84" charset="-128"/>
            </a:endParaRPr>
          </a:p>
          <a:p>
            <a:pPr marL="0" indent="0" fontAlgn="auto">
              <a:spcAft>
                <a:spcPts val="0"/>
              </a:spcAft>
              <a:buFont typeface="Calibri" pitchFamily="34" charset="0"/>
              <a:buNone/>
              <a:defRPr/>
            </a:pPr>
            <a:endParaRPr lang="en-US" sz="1400" dirty="0" smtClean="0">
              <a:ea typeface="ＭＳ Ｐゴシック" pitchFamily="-84" charset="-128"/>
            </a:endParaRPr>
          </a:p>
          <a:p>
            <a:pPr marL="0" indent="0" fontAlgn="auto">
              <a:spcAft>
                <a:spcPts val="0"/>
              </a:spcAft>
              <a:buFont typeface="Calibri" pitchFamily="34" charset="0"/>
              <a:buNone/>
              <a:defRPr/>
            </a:pPr>
            <a:endParaRPr lang="en-US" sz="1400" dirty="0" smtClean="0">
              <a:ea typeface="ＭＳ Ｐゴシック" pitchFamily="-84" charset="-128"/>
            </a:endParaRPr>
          </a:p>
          <a:p>
            <a:pPr marL="0" indent="0" fontAlgn="auto">
              <a:spcAft>
                <a:spcPts val="0"/>
              </a:spcAft>
              <a:buFont typeface="Calibri" pitchFamily="34" charset="0"/>
              <a:buNone/>
              <a:defRPr/>
            </a:pPr>
            <a:endParaRPr lang="en-US" sz="1400" dirty="0" smtClean="0">
              <a:ea typeface="ＭＳ Ｐゴシック" pitchFamily="-84" charset="-128"/>
            </a:endParaRPr>
          </a:p>
          <a:p>
            <a:pPr marL="0" indent="0" fontAlgn="auto">
              <a:spcAft>
                <a:spcPts val="0"/>
              </a:spcAft>
              <a:buFont typeface="Calibri" pitchFamily="34" charset="0"/>
              <a:buNone/>
              <a:defRPr/>
            </a:pPr>
            <a:endParaRPr lang="en-US" sz="1400" dirty="0" smtClean="0">
              <a:ea typeface="ＭＳ Ｐゴシック" pitchFamily="-84" charset="-128"/>
            </a:endParaRPr>
          </a:p>
          <a:p>
            <a:pPr marL="0" indent="0" fontAlgn="auto">
              <a:spcAft>
                <a:spcPts val="0"/>
              </a:spcAft>
              <a:buFont typeface="Calibri" pitchFamily="34" charset="0"/>
              <a:buNone/>
              <a:defRPr/>
            </a:pPr>
            <a:endParaRPr lang="en-US" sz="1300" dirty="0" smtClean="0">
              <a:solidFill>
                <a:srgbClr val="0000FF"/>
              </a:solidFill>
              <a:ea typeface="ＭＳ Ｐゴシック" pitchFamily="-84" charset="-128"/>
            </a:endParaRPr>
          </a:p>
        </p:txBody>
      </p:sp>
      <p:pic>
        <p:nvPicPr>
          <p:cNvPr id="410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3500" y="2819400"/>
            <a:ext cx="3028950" cy="5905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101" name="TextBox 7"/>
          <p:cNvSpPr txBox="1">
            <a:spLocks noChangeArrowheads="1"/>
          </p:cNvSpPr>
          <p:nvPr/>
        </p:nvSpPr>
        <p:spPr bwMode="auto">
          <a:xfrm>
            <a:off x="990600" y="3733800"/>
            <a:ext cx="762000" cy="830263"/>
          </a:xfrm>
          <a:prstGeom prst="rect">
            <a:avLst/>
          </a:prstGeom>
          <a:noFill/>
          <a:ln w="317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200" b="1">
                <a:latin typeface="Arial" panose="020B0604020202020204" pitchFamily="34" charset="0"/>
                <a:cs typeface="Arial" panose="020B0604020202020204" pitchFamily="34" charset="0"/>
              </a:rPr>
              <a:t>Adjusts or mutes audio.</a:t>
            </a:r>
          </a:p>
        </p:txBody>
      </p:sp>
      <p:sp>
        <p:nvSpPr>
          <p:cNvPr id="4102" name="TextBox 11"/>
          <p:cNvSpPr txBox="1">
            <a:spLocks noChangeArrowheads="1"/>
          </p:cNvSpPr>
          <p:nvPr/>
        </p:nvSpPr>
        <p:spPr bwMode="auto">
          <a:xfrm>
            <a:off x="1828800" y="3733800"/>
            <a:ext cx="762000" cy="646113"/>
          </a:xfrm>
          <a:prstGeom prst="rect">
            <a:avLst/>
          </a:prstGeom>
          <a:solidFill>
            <a:srgbClr val="FFFF00"/>
          </a:solidFill>
          <a:ln w="31750">
            <a:solidFill>
              <a:schemeClr val="tx1"/>
            </a:solidFill>
            <a:miter lim="800000"/>
            <a:headEnd/>
            <a:tailEnd/>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200" b="1">
                <a:latin typeface="Arial" panose="020B0604020202020204" pitchFamily="34" charset="0"/>
                <a:cs typeface="Arial" panose="020B0604020202020204" pitchFamily="34" charset="0"/>
              </a:rPr>
              <a:t>Full screen view</a:t>
            </a:r>
          </a:p>
        </p:txBody>
      </p:sp>
      <p:sp>
        <p:nvSpPr>
          <p:cNvPr id="4103" name="TextBox 12"/>
          <p:cNvSpPr txBox="1">
            <a:spLocks noChangeArrowheads="1"/>
          </p:cNvSpPr>
          <p:nvPr/>
        </p:nvSpPr>
        <p:spPr bwMode="auto">
          <a:xfrm>
            <a:off x="1905000" y="4462463"/>
            <a:ext cx="2209800" cy="277812"/>
          </a:xfrm>
          <a:prstGeom prst="rect">
            <a:avLst/>
          </a:prstGeom>
          <a:noFill/>
          <a:ln w="2857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200" b="1">
                <a:latin typeface="Arial" panose="020B0604020202020204" pitchFamily="34" charset="0"/>
                <a:cs typeface="Arial" panose="020B0604020202020204" pitchFamily="34" charset="0"/>
              </a:rPr>
              <a:t>Slide number/total slides</a:t>
            </a:r>
          </a:p>
        </p:txBody>
      </p:sp>
      <p:pic>
        <p:nvPicPr>
          <p:cNvPr id="4104"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7250" y="2819400"/>
            <a:ext cx="2552700" cy="581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105" name="TextBox 14"/>
          <p:cNvSpPr txBox="1">
            <a:spLocks noChangeArrowheads="1"/>
          </p:cNvSpPr>
          <p:nvPr/>
        </p:nvSpPr>
        <p:spPr bwMode="auto">
          <a:xfrm>
            <a:off x="5410200" y="3733800"/>
            <a:ext cx="838200" cy="646113"/>
          </a:xfrm>
          <a:prstGeom prst="rect">
            <a:avLst/>
          </a:prstGeom>
          <a:noFill/>
          <a:ln w="317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200" b="1">
                <a:latin typeface="Arial" panose="020B0604020202020204" pitchFamily="34" charset="0"/>
                <a:cs typeface="Arial" panose="020B0604020202020204" pitchFamily="34" charset="0"/>
              </a:rPr>
              <a:t>Go to previous slide</a:t>
            </a:r>
          </a:p>
        </p:txBody>
      </p:sp>
      <p:sp>
        <p:nvSpPr>
          <p:cNvPr id="4106" name="TextBox 15"/>
          <p:cNvSpPr txBox="1">
            <a:spLocks noChangeArrowheads="1"/>
          </p:cNvSpPr>
          <p:nvPr/>
        </p:nvSpPr>
        <p:spPr bwMode="auto">
          <a:xfrm>
            <a:off x="6324600" y="3733800"/>
            <a:ext cx="609600" cy="646113"/>
          </a:xfrm>
          <a:prstGeom prst="rect">
            <a:avLst/>
          </a:prstGeom>
          <a:solidFill>
            <a:srgbClr val="FFFF00"/>
          </a:solidFill>
          <a:ln w="31750">
            <a:solidFill>
              <a:schemeClr val="tx1"/>
            </a:solidFill>
            <a:miter lim="800000"/>
            <a:headEnd/>
            <a:tailEnd/>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200" b="1">
                <a:latin typeface="Arial" panose="020B0604020202020204" pitchFamily="34" charset="0"/>
                <a:cs typeface="Arial" panose="020B0604020202020204" pitchFamily="34" charset="0"/>
              </a:rPr>
              <a:t>Go to next slide</a:t>
            </a:r>
          </a:p>
        </p:txBody>
      </p:sp>
      <p:sp>
        <p:nvSpPr>
          <p:cNvPr id="4107" name="TextBox 16"/>
          <p:cNvSpPr txBox="1">
            <a:spLocks noChangeArrowheads="1"/>
          </p:cNvSpPr>
          <p:nvPr/>
        </p:nvSpPr>
        <p:spPr bwMode="auto">
          <a:xfrm>
            <a:off x="7010400" y="3733800"/>
            <a:ext cx="762000" cy="1016000"/>
          </a:xfrm>
          <a:prstGeom prst="rect">
            <a:avLst/>
          </a:prstGeom>
          <a:noFill/>
          <a:ln w="317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200" b="1">
                <a:latin typeface="Arial" panose="020B0604020202020204" pitchFamily="34" charset="0"/>
                <a:cs typeface="Arial" panose="020B0604020202020204" pitchFamily="34" charset="0"/>
              </a:rPr>
              <a:t>Toggle button: pause or</a:t>
            </a:r>
          </a:p>
          <a:p>
            <a:pPr algn="ctr" eaLnBrk="1" hangingPunct="1">
              <a:spcBef>
                <a:spcPct val="0"/>
              </a:spcBef>
              <a:buFontTx/>
              <a:buNone/>
            </a:pPr>
            <a:r>
              <a:rPr lang="en-US" altLang="en-US" sz="1200" b="1">
                <a:latin typeface="Arial" panose="020B0604020202020204" pitchFamily="34" charset="0"/>
                <a:cs typeface="Arial" panose="020B0604020202020204" pitchFamily="34" charset="0"/>
              </a:rPr>
              <a:t> play</a:t>
            </a:r>
          </a:p>
        </p:txBody>
      </p:sp>
      <p:sp>
        <p:nvSpPr>
          <p:cNvPr id="4108" name="TextBox 44"/>
          <p:cNvSpPr txBox="1">
            <a:spLocks noChangeArrowheads="1"/>
          </p:cNvSpPr>
          <p:nvPr/>
        </p:nvSpPr>
        <p:spPr bwMode="auto">
          <a:xfrm>
            <a:off x="4343400" y="4479925"/>
            <a:ext cx="1447800" cy="277813"/>
          </a:xfrm>
          <a:prstGeom prst="rect">
            <a:avLst/>
          </a:prstGeom>
          <a:noFill/>
          <a:ln w="2857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200" b="1">
                <a:latin typeface="Arial" panose="020B0604020202020204" pitchFamily="34" charset="0"/>
                <a:cs typeface="Arial" panose="020B0604020202020204" pitchFamily="34" charset="0"/>
              </a:rPr>
              <a:t>Slide play time</a:t>
            </a:r>
          </a:p>
        </p:txBody>
      </p:sp>
      <p:cxnSp>
        <p:nvCxnSpPr>
          <p:cNvPr id="82" name="Straight Arrow Connector 81"/>
          <p:cNvCxnSpPr/>
          <p:nvPr/>
        </p:nvCxnSpPr>
        <p:spPr>
          <a:xfrm rot="5400000">
            <a:off x="1231900" y="3425825"/>
            <a:ext cx="381000" cy="152400"/>
          </a:xfrm>
          <a:prstGeom prst="straightConnector1">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85" name="Straight Arrow Connector 84"/>
          <p:cNvCxnSpPr/>
          <p:nvPr/>
        </p:nvCxnSpPr>
        <p:spPr>
          <a:xfrm rot="16200000" flipH="1">
            <a:off x="1709738" y="3429000"/>
            <a:ext cx="457200" cy="152400"/>
          </a:xfrm>
          <a:prstGeom prst="straightConnector1">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rot="16200000" flipH="1">
            <a:off x="2133600" y="3657600"/>
            <a:ext cx="1066800" cy="304800"/>
          </a:xfrm>
          <a:prstGeom prst="straightConnector1">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rot="5400000">
            <a:off x="4686300" y="3543300"/>
            <a:ext cx="1066800" cy="533400"/>
          </a:xfrm>
          <a:prstGeom prst="straightConnector1">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rot="5400000">
            <a:off x="5905500" y="3467100"/>
            <a:ext cx="381000" cy="152400"/>
          </a:xfrm>
          <a:prstGeom prst="straightConnector1">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p:nvPr/>
        </p:nvCxnSpPr>
        <p:spPr>
          <a:xfrm rot="16200000" flipH="1">
            <a:off x="6896100" y="3467100"/>
            <a:ext cx="381000" cy="152400"/>
          </a:xfrm>
          <a:prstGeom prst="straightConnector1">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07" name="Straight Arrow Connector 106"/>
          <p:cNvCxnSpPr/>
          <p:nvPr/>
        </p:nvCxnSpPr>
        <p:spPr>
          <a:xfrm rot="16200000" flipH="1">
            <a:off x="6323806" y="3463132"/>
            <a:ext cx="449263" cy="76200"/>
          </a:xfrm>
          <a:prstGeom prst="straightConnector1">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116" name="TextBox 20"/>
          <p:cNvSpPr txBox="1">
            <a:spLocks noChangeArrowheads="1"/>
          </p:cNvSpPr>
          <p:nvPr/>
        </p:nvSpPr>
        <p:spPr bwMode="auto">
          <a:xfrm>
            <a:off x="5153025" y="1597025"/>
            <a:ext cx="1600200" cy="307975"/>
          </a:xfrm>
          <a:prstGeom prst="rect">
            <a:avLst/>
          </a:prstGeom>
          <a:solidFill>
            <a:srgbClr val="FFFF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b="1" i="1" u="sng">
                <a:latin typeface="Arial" panose="020B0604020202020204" pitchFamily="34" charset="0"/>
                <a:cs typeface="Arial" panose="020B0604020202020204" pitchFamily="34" charset="0"/>
              </a:rPr>
              <a:t>full screen view</a:t>
            </a:r>
            <a:r>
              <a:rPr lang="en-US" altLang="en-US" sz="1400" b="1">
                <a:latin typeface="Arial" panose="020B0604020202020204" pitchFamily="34" charset="0"/>
                <a:cs typeface="Arial" panose="020B0604020202020204" pitchFamily="34" charset="0"/>
              </a:rPr>
              <a:t>.</a:t>
            </a:r>
          </a:p>
        </p:txBody>
      </p:sp>
      <p:sp>
        <p:nvSpPr>
          <p:cNvPr id="31" name="Rounded Rectangle 30"/>
          <p:cNvSpPr/>
          <p:nvPr/>
        </p:nvSpPr>
        <p:spPr>
          <a:xfrm>
            <a:off x="762000" y="2743200"/>
            <a:ext cx="7620000" cy="2209800"/>
          </a:xfrm>
          <a:prstGeom prst="round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3" name="Down Arrow 22"/>
          <p:cNvSpPr/>
          <p:nvPr/>
        </p:nvSpPr>
        <p:spPr>
          <a:xfrm>
            <a:off x="4132263" y="4953000"/>
            <a:ext cx="914400" cy="1835150"/>
          </a:xfrm>
          <a:prstGeom prst="downArrow">
            <a:avLst/>
          </a:prstGeom>
          <a:noFill/>
          <a:ln w="476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smtClean="0"/>
              <a:t>Federal False Claims Act</a:t>
            </a:r>
          </a:p>
        </p:txBody>
      </p:sp>
      <p:sp>
        <p:nvSpPr>
          <p:cNvPr id="10243" name="Rectangle 3"/>
          <p:cNvSpPr>
            <a:spLocks noGrp="1" noChangeArrowheads="1"/>
          </p:cNvSpPr>
          <p:nvPr>
            <p:ph idx="1"/>
          </p:nvPr>
        </p:nvSpPr>
        <p:spPr/>
        <p:txBody>
          <a:bodyPr/>
          <a:lstStyle/>
          <a:p>
            <a:pPr marL="0" indent="0" eaLnBrk="1" hangingPunct="1">
              <a:buClr>
                <a:srgbClr val="0000FF"/>
              </a:buClr>
              <a:buFont typeface="Arial" charset="0"/>
              <a:buNone/>
              <a:defRPr/>
            </a:pPr>
            <a:r>
              <a:rPr lang="en-US" sz="2000" dirty="0" smtClean="0"/>
              <a:t>The False Claims Act makes it illegal to submit a falsified bill to a government agency.  This act:</a:t>
            </a:r>
          </a:p>
          <a:p>
            <a:pPr marL="0" indent="0" eaLnBrk="1" hangingPunct="1">
              <a:buClr>
                <a:srgbClr val="0000FF"/>
              </a:buClr>
              <a:buFont typeface="Arial" charset="0"/>
              <a:buNone/>
              <a:defRPr/>
            </a:pPr>
            <a:endParaRPr lang="en-US" sz="800" dirty="0" smtClean="0"/>
          </a:p>
          <a:p>
            <a:pPr lvl="1" eaLnBrk="1" hangingPunct="1">
              <a:buClr>
                <a:srgbClr val="0000FF"/>
              </a:buClr>
              <a:buFont typeface="Wingdings" pitchFamily="2" charset="2"/>
              <a:buChar char="§"/>
              <a:defRPr/>
            </a:pPr>
            <a:r>
              <a:rPr lang="en-US" sz="1800" dirty="0" smtClean="0"/>
              <a:t>Applies to healthcare because Medicare is a government agency.</a:t>
            </a:r>
          </a:p>
          <a:p>
            <a:pPr lvl="1" eaLnBrk="1" hangingPunct="1">
              <a:buClr>
                <a:srgbClr val="0000FF"/>
              </a:buClr>
              <a:buFont typeface="Wingdings" pitchFamily="2" charset="2"/>
              <a:buChar char="§"/>
              <a:defRPr/>
            </a:pPr>
            <a:r>
              <a:rPr lang="en-US" sz="1800" dirty="0" smtClean="0"/>
              <a:t>Allows a citizen who has evidence of fraud to sue on behalf of the government.  This “whistleblower” is protected from retaliation for reporting the fraud.</a:t>
            </a:r>
          </a:p>
          <a:p>
            <a:pPr lvl="1" eaLnBrk="1" hangingPunct="1">
              <a:buClr>
                <a:srgbClr val="0000FF"/>
              </a:buClr>
              <a:buFont typeface="Arial" charset="0"/>
              <a:buNone/>
              <a:defRPr/>
            </a:pPr>
            <a:endParaRPr lang="en-US" sz="800" dirty="0" smtClean="0"/>
          </a:p>
          <a:p>
            <a:pPr lvl="1" indent="-742950" eaLnBrk="1" hangingPunct="1">
              <a:buClr>
                <a:srgbClr val="0000FF"/>
              </a:buClr>
              <a:buFont typeface="Arial" charset="0"/>
              <a:buNone/>
              <a:defRPr/>
            </a:pPr>
            <a:r>
              <a:rPr lang="en-US" b="1" i="1" dirty="0" smtClean="0">
                <a:solidFill>
                  <a:srgbClr val="0000FF"/>
                </a:solidFill>
              </a:rPr>
              <a:t>Note</a:t>
            </a:r>
            <a:r>
              <a:rPr lang="en-US" b="1" i="1" dirty="0" smtClean="0"/>
              <a:t>:  </a:t>
            </a:r>
            <a:r>
              <a:rPr lang="en-US" i="1" dirty="0" smtClean="0"/>
              <a:t>State laws also focus on False claims in addition to the Federal False Claims Act.</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en-US" smtClean="0"/>
              <a:t>Stark Act</a:t>
            </a:r>
          </a:p>
        </p:txBody>
      </p:sp>
      <p:sp>
        <p:nvSpPr>
          <p:cNvPr id="2" name="Rectangle 3"/>
          <p:cNvSpPr>
            <a:spLocks noGrp="1" noChangeArrowheads="1"/>
          </p:cNvSpPr>
          <p:nvPr>
            <p:ph idx="1"/>
          </p:nvPr>
        </p:nvSpPr>
        <p:spPr/>
        <p:txBody>
          <a:bodyPr/>
          <a:lstStyle/>
          <a:p>
            <a:pPr marL="0" indent="0" eaLnBrk="1" hangingPunct="1">
              <a:lnSpc>
                <a:spcPct val="90000"/>
              </a:lnSpc>
              <a:buClr>
                <a:srgbClr val="0000FF"/>
              </a:buClr>
              <a:buFont typeface="Arial" charset="0"/>
              <a:buNone/>
              <a:defRPr/>
            </a:pPr>
            <a:r>
              <a:rPr lang="en-US" sz="2000" dirty="0" smtClean="0"/>
              <a:t>The Ethics in Patient Referrals Act (EPRA) is also called the Stark Act.  This Act makes it illegal for physicians to refer patients to facilities or providers:</a:t>
            </a:r>
          </a:p>
          <a:p>
            <a:pPr eaLnBrk="1" hangingPunct="1">
              <a:lnSpc>
                <a:spcPct val="90000"/>
              </a:lnSpc>
              <a:buClr>
                <a:srgbClr val="0000FF"/>
              </a:buClr>
              <a:buFont typeface="Arial" charset="0"/>
              <a:buNone/>
              <a:defRPr/>
            </a:pPr>
            <a:endParaRPr lang="en-US" sz="800" dirty="0" smtClean="0"/>
          </a:p>
          <a:p>
            <a:pPr eaLnBrk="1" hangingPunct="1">
              <a:lnSpc>
                <a:spcPct val="90000"/>
              </a:lnSpc>
              <a:buClr>
                <a:srgbClr val="0000FF"/>
              </a:buClr>
              <a:buFont typeface="Wingdings" pitchFamily="2" charset="2"/>
              <a:buChar char="§"/>
              <a:defRPr/>
            </a:pPr>
            <a:r>
              <a:rPr lang="en-US" sz="1800" dirty="0" smtClean="0"/>
              <a:t>If the physician has a financial relationship with the facility or provider</a:t>
            </a:r>
          </a:p>
          <a:p>
            <a:pPr eaLnBrk="1" hangingPunct="1">
              <a:lnSpc>
                <a:spcPct val="90000"/>
              </a:lnSpc>
              <a:buClr>
                <a:srgbClr val="0000FF"/>
              </a:buClr>
              <a:buFont typeface="Wingdings" pitchFamily="2" charset="2"/>
              <a:buChar char="§"/>
              <a:defRPr/>
            </a:pPr>
            <a:r>
              <a:rPr lang="en-US" sz="1800" dirty="0" smtClean="0"/>
              <a:t>If the physician’s immediate family has a financial relationship with the facility or provider</a:t>
            </a:r>
          </a:p>
          <a:p>
            <a:pPr eaLnBrk="1" hangingPunct="1">
              <a:lnSpc>
                <a:spcPct val="90000"/>
              </a:lnSpc>
              <a:buClr>
                <a:srgbClr val="0000FF"/>
              </a:buClr>
              <a:buFont typeface="Arial" charset="0"/>
              <a:buNone/>
              <a:defRPr/>
            </a:pPr>
            <a:endParaRPr lang="en-US" sz="800" dirty="0" smtClean="0"/>
          </a:p>
          <a:p>
            <a:pPr eaLnBrk="1" hangingPunct="1">
              <a:lnSpc>
                <a:spcPct val="90000"/>
              </a:lnSpc>
              <a:buClr>
                <a:srgbClr val="0000FF"/>
              </a:buClr>
              <a:buFont typeface="Arial" charset="0"/>
              <a:buNone/>
              <a:defRPr/>
            </a:pPr>
            <a:r>
              <a:rPr lang="en-US" sz="2000" b="1" i="1" dirty="0" smtClean="0">
                <a:solidFill>
                  <a:srgbClr val="0000FF"/>
                </a:solidFill>
              </a:rPr>
              <a:t>Note:  </a:t>
            </a:r>
            <a:r>
              <a:rPr lang="en-US" sz="2000" i="1" dirty="0" smtClean="0"/>
              <a:t>This law does not apply in certain cases.</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l" eaLnBrk="1" hangingPunct="1"/>
            <a:r>
              <a:rPr lang="en-US" altLang="en-US" sz="4000" b="1" smtClean="0">
                <a:solidFill>
                  <a:srgbClr val="0000FF"/>
                </a:solidFill>
              </a:rPr>
              <a:t>Corporate Compliance:</a:t>
            </a:r>
            <a:br>
              <a:rPr lang="en-US" altLang="en-US" sz="4000" b="1" smtClean="0">
                <a:solidFill>
                  <a:srgbClr val="0000FF"/>
                </a:solidFill>
              </a:rPr>
            </a:br>
            <a:r>
              <a:rPr lang="en-US" altLang="en-US" sz="4000" b="1" smtClean="0">
                <a:solidFill>
                  <a:srgbClr val="0000FF"/>
                </a:solidFill>
              </a:rPr>
              <a:t>Laws and Regulations</a:t>
            </a:r>
          </a:p>
        </p:txBody>
      </p:sp>
      <p:sp>
        <p:nvSpPr>
          <p:cNvPr id="26627" name="Rectangle 3"/>
          <p:cNvSpPr>
            <a:spLocks noGrp="1" noChangeArrowheads="1"/>
          </p:cNvSpPr>
          <p:nvPr>
            <p:ph type="body" sz="half" idx="1"/>
          </p:nvPr>
        </p:nvSpPr>
        <p:spPr>
          <a:xfrm>
            <a:off x="457200" y="1600200"/>
            <a:ext cx="5181600" cy="4525963"/>
          </a:xfrm>
        </p:spPr>
        <p:txBody>
          <a:bodyPr/>
          <a:lstStyle/>
          <a:p>
            <a:pPr eaLnBrk="1" hangingPunct="1">
              <a:buClr>
                <a:srgbClr val="0000FF"/>
              </a:buClr>
              <a:buFontTx/>
              <a:buNone/>
            </a:pPr>
            <a:r>
              <a:rPr lang="en-US" altLang="en-US" sz="2000" dirty="0" smtClean="0"/>
              <a:t>Let's next look at:</a:t>
            </a:r>
          </a:p>
          <a:p>
            <a:pPr eaLnBrk="1" hangingPunct="1">
              <a:buClr>
                <a:srgbClr val="0000FF"/>
              </a:buClr>
              <a:buFontTx/>
              <a:buNone/>
            </a:pPr>
            <a:endParaRPr lang="en-US" altLang="en-US" sz="800" dirty="0" smtClean="0"/>
          </a:p>
          <a:p>
            <a:pPr eaLnBrk="1" hangingPunct="1">
              <a:buClr>
                <a:srgbClr val="0000FF"/>
              </a:buClr>
              <a:buFont typeface="Wingdings" panose="05000000000000000000" pitchFamily="2" charset="2"/>
              <a:buChar char="§"/>
            </a:pPr>
            <a:r>
              <a:rPr lang="en-US" altLang="en-US" sz="2000" dirty="0" smtClean="0"/>
              <a:t>Anti-Kickback Statute</a:t>
            </a:r>
          </a:p>
          <a:p>
            <a:pPr eaLnBrk="1" hangingPunct="1">
              <a:buClr>
                <a:srgbClr val="0000FF"/>
              </a:buClr>
              <a:buFont typeface="Wingdings" panose="05000000000000000000" pitchFamily="2" charset="2"/>
              <a:buChar char="§"/>
            </a:pPr>
            <a:r>
              <a:rPr lang="en-US" altLang="en-US" sz="2000" dirty="0" smtClean="0"/>
              <a:t>Sections of the Social Security Act</a:t>
            </a:r>
          </a:p>
          <a:p>
            <a:pPr eaLnBrk="1" hangingPunct="1">
              <a:buClr>
                <a:srgbClr val="0000FF"/>
              </a:buClr>
              <a:buFont typeface="Wingdings" panose="05000000000000000000" pitchFamily="2" charset="2"/>
              <a:buChar char="§"/>
            </a:pPr>
            <a:r>
              <a:rPr lang="en-US" altLang="en-US" sz="2000" dirty="0" smtClean="0"/>
              <a:t>Mail and Wire Fraud Statutes</a:t>
            </a:r>
          </a:p>
          <a:p>
            <a:pPr eaLnBrk="1" hangingPunct="1">
              <a:buClr>
                <a:srgbClr val="0000FF"/>
              </a:buClr>
              <a:buFont typeface="Wingdings" panose="05000000000000000000" pitchFamily="2" charset="2"/>
              <a:buChar char="§"/>
            </a:pPr>
            <a:r>
              <a:rPr lang="en-US" altLang="en-US" sz="2000" dirty="0" smtClean="0"/>
              <a:t>Affordable Care Act</a:t>
            </a:r>
          </a:p>
          <a:p>
            <a:pPr eaLnBrk="1" hangingPunct="1">
              <a:buClr>
                <a:srgbClr val="0000FF"/>
              </a:buClr>
            </a:pPr>
            <a:endParaRPr lang="en-US" altLang="en-US" sz="800" dirty="0" smtClean="0"/>
          </a:p>
          <a:p>
            <a:pPr eaLnBrk="1" hangingPunct="1">
              <a:buClr>
                <a:srgbClr val="0000FF"/>
              </a:buClr>
            </a:pPr>
            <a:endParaRPr lang="en-US" altLang="en-US" sz="800" dirty="0" smtClean="0"/>
          </a:p>
        </p:txBody>
      </p:sp>
      <p:pic>
        <p:nvPicPr>
          <p:cNvPr id="26628" name="Picture 10" descr="http://ts1.mm.bing.net/th?&amp;id=HN.608009220077915316&amp;w=300&amp;h=300&amp;c=0&amp;pid=1.9&amp;rs=0&amp;p=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4343400"/>
            <a:ext cx="2857500" cy="1895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en-US" smtClean="0"/>
              <a:t>Anti-Kickback Statute</a:t>
            </a:r>
          </a:p>
        </p:txBody>
      </p:sp>
      <p:sp>
        <p:nvSpPr>
          <p:cNvPr id="2" name="Rectangle 3"/>
          <p:cNvSpPr>
            <a:spLocks noGrp="1" noChangeArrowheads="1"/>
          </p:cNvSpPr>
          <p:nvPr>
            <p:ph idx="1"/>
          </p:nvPr>
        </p:nvSpPr>
        <p:spPr>
          <a:xfrm>
            <a:off x="609600" y="1600200"/>
            <a:ext cx="7924800" cy="4525963"/>
          </a:xfrm>
        </p:spPr>
        <p:txBody>
          <a:bodyPr/>
          <a:lstStyle/>
          <a:p>
            <a:pPr marL="0" indent="0" eaLnBrk="1" hangingPunct="1">
              <a:lnSpc>
                <a:spcPct val="90000"/>
              </a:lnSpc>
              <a:buClr>
                <a:srgbClr val="0000FF"/>
              </a:buClr>
              <a:buFont typeface="Arial" charset="0"/>
              <a:buNone/>
              <a:defRPr/>
            </a:pPr>
            <a:r>
              <a:rPr lang="en-US" sz="2000" dirty="0" smtClean="0"/>
              <a:t>The Medicare and Medicaid Patient Protection Act of 1987 is also called the Anti-Kickback Statute (AKBS).  This act makes it illegal to </a:t>
            </a:r>
            <a:r>
              <a:rPr lang="en-US" sz="2000" b="1" dirty="0" smtClean="0"/>
              <a:t>give</a:t>
            </a:r>
            <a:r>
              <a:rPr lang="en-US" sz="2000" dirty="0" smtClean="0"/>
              <a:t> or </a:t>
            </a:r>
            <a:r>
              <a:rPr lang="en-US" sz="2000" b="1" dirty="0" smtClean="0"/>
              <a:t>take</a:t>
            </a:r>
            <a:r>
              <a:rPr lang="en-US" sz="2000" dirty="0" smtClean="0"/>
              <a:t> kickbacks, bribes, or rebates for healthcare that will be paid for by a government program.</a:t>
            </a:r>
          </a:p>
          <a:p>
            <a:pPr marL="0" indent="0" eaLnBrk="1" hangingPunct="1">
              <a:lnSpc>
                <a:spcPct val="90000"/>
              </a:lnSpc>
              <a:buClr>
                <a:srgbClr val="0000FF"/>
              </a:buClr>
              <a:buFont typeface="Arial" charset="0"/>
              <a:buNone/>
              <a:defRPr/>
            </a:pPr>
            <a:endParaRPr lang="en-US" sz="2000" dirty="0" smtClean="0"/>
          </a:p>
          <a:p>
            <a:pPr eaLnBrk="1" hangingPunct="1">
              <a:lnSpc>
                <a:spcPct val="90000"/>
              </a:lnSpc>
              <a:buClr>
                <a:srgbClr val="0000FF"/>
              </a:buClr>
              <a:buFont typeface="Arial" charset="0"/>
              <a:buNone/>
              <a:defRPr/>
            </a:pPr>
            <a:r>
              <a:rPr lang="en-US" sz="2000" b="1" i="1" dirty="0" smtClean="0">
                <a:solidFill>
                  <a:srgbClr val="0000FF"/>
                </a:solidFill>
              </a:rPr>
              <a:t>Note:</a:t>
            </a:r>
            <a:r>
              <a:rPr lang="en-US" sz="2000" b="1" i="1" dirty="0" smtClean="0"/>
              <a:t>  </a:t>
            </a:r>
            <a:r>
              <a:rPr lang="en-US" sz="2000" i="1" dirty="0" smtClean="0"/>
              <a:t>This law does not apply in certain cases.</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smtClean="0"/>
              <a:t>Sections of the Social Security Act</a:t>
            </a:r>
          </a:p>
        </p:txBody>
      </p:sp>
      <p:sp>
        <p:nvSpPr>
          <p:cNvPr id="30723" name="Rectangle 3"/>
          <p:cNvSpPr>
            <a:spLocks noGrp="1" noChangeArrowheads="1"/>
          </p:cNvSpPr>
          <p:nvPr>
            <p:ph idx="1"/>
          </p:nvPr>
        </p:nvSpPr>
        <p:spPr/>
        <p:txBody>
          <a:bodyPr/>
          <a:lstStyle/>
          <a:p>
            <a:pPr eaLnBrk="1" hangingPunct="1">
              <a:buClr>
                <a:srgbClr val="0000FF"/>
              </a:buClr>
              <a:buFont typeface="Verdana" panose="020B0604030504040204" pitchFamily="34" charset="0"/>
              <a:buNone/>
            </a:pPr>
            <a:r>
              <a:rPr lang="en-US" altLang="en-US" sz="2000" smtClean="0"/>
              <a:t>The Social Security Act makes it illegal for hospitals to:</a:t>
            </a:r>
          </a:p>
          <a:p>
            <a:pPr eaLnBrk="1" hangingPunct="1">
              <a:buClr>
                <a:srgbClr val="0000FF"/>
              </a:buClr>
              <a:buFont typeface="Verdana" panose="020B0604030504040204" pitchFamily="34" charset="0"/>
              <a:buNone/>
            </a:pPr>
            <a:endParaRPr lang="en-US" altLang="en-US" sz="800" smtClean="0"/>
          </a:p>
          <a:p>
            <a:pPr eaLnBrk="1" hangingPunct="1">
              <a:buClr>
                <a:srgbClr val="0000FF"/>
              </a:buClr>
              <a:buFont typeface="Wingdings" panose="05000000000000000000" pitchFamily="2" charset="2"/>
              <a:buChar char="§"/>
            </a:pPr>
            <a:r>
              <a:rPr lang="en-US" altLang="en-US" sz="1800" smtClean="0"/>
              <a:t>Pay physicians to encourage them to limit services to Medicare or Medicaid patients.</a:t>
            </a:r>
          </a:p>
          <a:p>
            <a:pPr eaLnBrk="1" hangingPunct="1">
              <a:buClr>
                <a:srgbClr val="0000FF"/>
              </a:buClr>
              <a:buFont typeface="Wingdings" panose="05000000000000000000" pitchFamily="2" charset="2"/>
              <a:buChar char="§"/>
            </a:pPr>
            <a:r>
              <a:rPr lang="en-US" altLang="en-US" sz="1800" smtClean="0"/>
              <a:t>Offer gifts to Medicare or Medicaid patients to get their business.</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en-US" smtClean="0"/>
              <a:t>Mail and Wire Fraud Statutes</a:t>
            </a:r>
          </a:p>
        </p:txBody>
      </p:sp>
      <p:sp>
        <p:nvSpPr>
          <p:cNvPr id="32771" name="Rectangle 3"/>
          <p:cNvSpPr>
            <a:spLocks noGrp="1" noChangeArrowheads="1"/>
          </p:cNvSpPr>
          <p:nvPr>
            <p:ph idx="1"/>
          </p:nvPr>
        </p:nvSpPr>
        <p:spPr>
          <a:xfrm>
            <a:off x="533400" y="1600200"/>
            <a:ext cx="8229600" cy="4525963"/>
          </a:xfrm>
        </p:spPr>
        <p:txBody>
          <a:bodyPr/>
          <a:lstStyle/>
          <a:p>
            <a:pPr eaLnBrk="1" hangingPunct="1">
              <a:buFontTx/>
              <a:buNone/>
            </a:pPr>
            <a:r>
              <a:rPr lang="en-US" altLang="en-US" smtClean="0"/>
              <a:t>	</a:t>
            </a:r>
            <a:r>
              <a:rPr lang="en-US" altLang="en-US" sz="2000" smtClean="0"/>
              <a:t>Mail and wire fraud statutes make it illegal to use the U. S. Mail or electronic communication as part of a fraud.  For example, these statutes make it illegal to mail a fraudulent bill to Medicare.</a:t>
            </a:r>
          </a:p>
        </p:txBody>
      </p:sp>
      <p:pic>
        <p:nvPicPr>
          <p:cNvPr id="32772" name="Picture 6" descr="C:\Documents and Settings\ConnieM\Local Settings\Temporary Internet Files\Content.IE5\BCVZD464\MC900389452[2].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86200" y="4648200"/>
            <a:ext cx="1820863" cy="18145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algn="l" eaLnBrk="1" hangingPunct="1"/>
            <a:r>
              <a:rPr lang="en-US" altLang="en-US" sz="4000" b="1" smtClean="0">
                <a:solidFill>
                  <a:srgbClr val="0000FF"/>
                </a:solidFill>
              </a:rPr>
              <a:t>Corporate Compliance:</a:t>
            </a:r>
            <a:br>
              <a:rPr lang="en-US" altLang="en-US" sz="4000" b="1" smtClean="0">
                <a:solidFill>
                  <a:srgbClr val="0000FF"/>
                </a:solidFill>
              </a:rPr>
            </a:br>
            <a:r>
              <a:rPr lang="en-US" altLang="en-US" sz="4000" b="1" smtClean="0">
                <a:solidFill>
                  <a:srgbClr val="0000FF"/>
                </a:solidFill>
              </a:rPr>
              <a:t>Laws and Regulations</a:t>
            </a:r>
          </a:p>
        </p:txBody>
      </p:sp>
      <p:sp>
        <p:nvSpPr>
          <p:cNvPr id="16387" name="Rectangle 3"/>
          <p:cNvSpPr>
            <a:spLocks noGrp="1" noChangeArrowheads="1"/>
          </p:cNvSpPr>
          <p:nvPr>
            <p:ph type="body" sz="half" idx="1"/>
          </p:nvPr>
        </p:nvSpPr>
        <p:spPr/>
        <p:txBody>
          <a:bodyPr/>
          <a:lstStyle/>
          <a:p>
            <a:pPr eaLnBrk="1" hangingPunct="1">
              <a:buFontTx/>
              <a:buNone/>
              <a:defRPr/>
            </a:pPr>
            <a:r>
              <a:rPr lang="en-US" sz="2000" dirty="0" smtClean="0"/>
              <a:t>Finally, let's look at:</a:t>
            </a:r>
          </a:p>
          <a:p>
            <a:pPr eaLnBrk="1" hangingPunct="1">
              <a:buFontTx/>
              <a:buNone/>
              <a:defRPr/>
            </a:pPr>
            <a:endParaRPr lang="en-US" sz="800" dirty="0" smtClean="0"/>
          </a:p>
          <a:p>
            <a:pPr eaLnBrk="1" hangingPunct="1">
              <a:buFontTx/>
              <a:buNone/>
              <a:defRPr/>
            </a:pPr>
            <a:r>
              <a:rPr lang="en-US" sz="2000" dirty="0" smtClean="0"/>
              <a:t>	EMTALA</a:t>
            </a:r>
          </a:p>
          <a:p>
            <a:pPr eaLnBrk="1" hangingPunct="1">
              <a:buFontTx/>
              <a:buNone/>
              <a:defRPr/>
            </a:pPr>
            <a:endParaRPr lang="en-US" sz="2400" b="1" dirty="0" smtClean="0"/>
          </a:p>
          <a:p>
            <a:pPr eaLnBrk="1" hangingPunct="1">
              <a:buFontTx/>
              <a:buNone/>
              <a:defRPr/>
            </a:pPr>
            <a:endParaRPr lang="en-US" sz="2400" b="1" dirty="0" smtClean="0"/>
          </a:p>
          <a:p>
            <a:pPr marL="514350" indent="-514350" eaLnBrk="1" hangingPunct="1">
              <a:buFontTx/>
              <a:buNone/>
              <a:defRPr/>
            </a:pPr>
            <a:endParaRPr lang="en-US" sz="2400" b="1" dirty="0" smtClean="0"/>
          </a:p>
          <a:p>
            <a:pPr eaLnBrk="1" hangingPunct="1">
              <a:buFontTx/>
              <a:buNone/>
              <a:defRPr/>
            </a:pPr>
            <a:endParaRPr lang="en-US" sz="2400" b="1" dirty="0" smtClean="0"/>
          </a:p>
          <a:p>
            <a:pPr eaLnBrk="1" hangingPunct="1">
              <a:buFontTx/>
              <a:buNone/>
              <a:defRPr/>
            </a:pPr>
            <a:endParaRPr lang="en-US" sz="2400" b="1" dirty="0" smtClean="0"/>
          </a:p>
          <a:p>
            <a:pPr marL="514350" indent="-514350" eaLnBrk="1" hangingPunct="1">
              <a:buFont typeface="Arial" charset="0"/>
              <a:buNone/>
              <a:defRPr/>
            </a:pPr>
            <a:r>
              <a:rPr lang="en-US" sz="1400" b="1" dirty="0" smtClean="0">
                <a:solidFill>
                  <a:srgbClr val="0000FF"/>
                </a:solidFill>
              </a:rPr>
              <a:t>Note:  HIPAA and the Red Flags Rule (medical identity theft) are covered in a separate McLaren Health Care specific self-learning module.</a:t>
            </a:r>
          </a:p>
          <a:p>
            <a:pPr eaLnBrk="1" hangingPunct="1">
              <a:buFontTx/>
              <a:buNone/>
              <a:defRPr/>
            </a:pPr>
            <a:endParaRPr lang="en-US" sz="1600" b="1" dirty="0" smtClean="0">
              <a:solidFill>
                <a:srgbClr val="0000FF"/>
              </a:solidFill>
            </a:endParaRPr>
          </a:p>
          <a:p>
            <a:pPr eaLnBrk="1" hangingPunct="1">
              <a:buFontTx/>
              <a:buNone/>
              <a:defRPr/>
            </a:pPr>
            <a:endParaRPr lang="en-US" sz="800" dirty="0" smtClean="0"/>
          </a:p>
          <a:p>
            <a:pPr eaLnBrk="1" hangingPunct="1">
              <a:spcBef>
                <a:spcPct val="0"/>
              </a:spcBef>
              <a:buClr>
                <a:srgbClr val="0000FF"/>
              </a:buClr>
              <a:buFont typeface="Verdana" pitchFamily="34" charset="0"/>
              <a:buNone/>
              <a:defRPr/>
            </a:pPr>
            <a:endParaRPr lang="en-US" sz="2000" dirty="0" smtClean="0">
              <a:solidFill>
                <a:srgbClr val="0000FF"/>
              </a:solidFill>
            </a:endParaRPr>
          </a:p>
        </p:txBody>
      </p:sp>
      <p:pic>
        <p:nvPicPr>
          <p:cNvPr id="34820" name="Picture 10" descr="http://ts1.mm.bing.net/th?&amp;id=HN.608009220077915316&amp;w=300&amp;h=300&amp;c=0&amp;pid=1.9&amp;rs=0&amp;p=0"/>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334000" y="2590800"/>
            <a:ext cx="2857500" cy="1895475"/>
          </a:xfr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en-US" smtClean="0"/>
              <a:t>EMTALA</a:t>
            </a:r>
          </a:p>
        </p:txBody>
      </p:sp>
      <p:sp>
        <p:nvSpPr>
          <p:cNvPr id="2" name="Rectangle 3"/>
          <p:cNvSpPr>
            <a:spLocks noGrp="1" noChangeArrowheads="1"/>
          </p:cNvSpPr>
          <p:nvPr>
            <p:ph idx="1"/>
          </p:nvPr>
        </p:nvSpPr>
        <p:spPr/>
        <p:txBody>
          <a:bodyPr rtlCol="0">
            <a:normAutofit/>
          </a:bodyPr>
          <a:lstStyle/>
          <a:p>
            <a:pPr marL="0" indent="0" eaLnBrk="1" fontAlgn="auto" hangingPunct="1">
              <a:lnSpc>
                <a:spcPct val="80000"/>
              </a:lnSpc>
              <a:spcAft>
                <a:spcPts val="0"/>
              </a:spcAft>
              <a:buClr>
                <a:srgbClr val="0000FF"/>
              </a:buClr>
              <a:buFontTx/>
              <a:buNone/>
              <a:defRPr/>
            </a:pPr>
            <a:r>
              <a:rPr lang="en-US" sz="2000" dirty="0" smtClean="0"/>
              <a:t>The </a:t>
            </a:r>
            <a:r>
              <a:rPr lang="en-US" sz="2000" b="1" dirty="0" smtClean="0">
                <a:solidFill>
                  <a:srgbClr val="0000FF"/>
                </a:solidFill>
              </a:rPr>
              <a:t>E</a:t>
            </a:r>
            <a:r>
              <a:rPr lang="en-US" sz="2000" dirty="0" smtClean="0"/>
              <a:t>mergency </a:t>
            </a:r>
            <a:r>
              <a:rPr lang="en-US" sz="2000" b="1" dirty="0" smtClean="0">
                <a:solidFill>
                  <a:srgbClr val="0000FF"/>
                </a:solidFill>
              </a:rPr>
              <a:t>M</a:t>
            </a:r>
            <a:r>
              <a:rPr lang="en-US" sz="2000" dirty="0" smtClean="0"/>
              <a:t>edical </a:t>
            </a:r>
            <a:r>
              <a:rPr lang="en-US" sz="2000" b="1" dirty="0" smtClean="0">
                <a:solidFill>
                  <a:srgbClr val="0000FF"/>
                </a:solidFill>
              </a:rPr>
              <a:t>T</a:t>
            </a:r>
            <a:r>
              <a:rPr lang="en-US" sz="2000" dirty="0" smtClean="0"/>
              <a:t>reatment and </a:t>
            </a:r>
            <a:r>
              <a:rPr lang="en-US" sz="2000" b="1" dirty="0" smtClean="0">
                <a:solidFill>
                  <a:srgbClr val="0000FF"/>
                </a:solidFill>
              </a:rPr>
              <a:t>A</a:t>
            </a:r>
            <a:r>
              <a:rPr lang="en-US" sz="2000" dirty="0" smtClean="0"/>
              <a:t>ctive </a:t>
            </a:r>
            <a:r>
              <a:rPr lang="en-US" sz="2000" b="1" dirty="0" smtClean="0">
                <a:solidFill>
                  <a:srgbClr val="0000FF"/>
                </a:solidFill>
              </a:rPr>
              <a:t>L</a:t>
            </a:r>
            <a:r>
              <a:rPr lang="en-US" sz="2000" dirty="0" smtClean="0"/>
              <a:t>abor </a:t>
            </a:r>
            <a:r>
              <a:rPr lang="en-US" sz="2000" b="1" dirty="0" smtClean="0">
                <a:solidFill>
                  <a:srgbClr val="0000FF"/>
                </a:solidFill>
              </a:rPr>
              <a:t>A</a:t>
            </a:r>
            <a:r>
              <a:rPr lang="en-US" sz="2000" dirty="0" smtClean="0"/>
              <a:t>ct (</a:t>
            </a:r>
            <a:r>
              <a:rPr lang="en-US" sz="2000" b="1" dirty="0" smtClean="0">
                <a:solidFill>
                  <a:srgbClr val="0000FF"/>
                </a:solidFill>
              </a:rPr>
              <a:t>EMTALA</a:t>
            </a:r>
            <a:r>
              <a:rPr lang="en-US" sz="2000" dirty="0" smtClean="0"/>
              <a:t>) is also called the Patient Anti-Dumping Statute.  This statute requires Medicare hospitals to provide emergency services to all patients, whether or not the patient can pay. </a:t>
            </a:r>
          </a:p>
          <a:p>
            <a:pPr marL="0" indent="0" eaLnBrk="1" fontAlgn="auto" hangingPunct="1">
              <a:lnSpc>
                <a:spcPct val="80000"/>
              </a:lnSpc>
              <a:spcAft>
                <a:spcPts val="0"/>
              </a:spcAft>
              <a:buClr>
                <a:srgbClr val="0000FF"/>
              </a:buClr>
              <a:buFontTx/>
              <a:buNone/>
              <a:defRPr/>
            </a:pPr>
            <a:r>
              <a:rPr lang="en-US" sz="800" dirty="0" smtClean="0"/>
              <a:t> </a:t>
            </a:r>
          </a:p>
          <a:p>
            <a:pPr eaLnBrk="1" fontAlgn="auto" hangingPunct="1">
              <a:lnSpc>
                <a:spcPct val="80000"/>
              </a:lnSpc>
              <a:spcAft>
                <a:spcPts val="0"/>
              </a:spcAft>
              <a:buClr>
                <a:srgbClr val="0000FF"/>
              </a:buClr>
              <a:buFontTx/>
              <a:buNone/>
              <a:defRPr/>
            </a:pPr>
            <a:r>
              <a:rPr lang="en-US" sz="2000" dirty="0" smtClean="0"/>
              <a:t>Hospitals are required to:</a:t>
            </a:r>
          </a:p>
          <a:p>
            <a:pPr eaLnBrk="1" fontAlgn="auto" hangingPunct="1">
              <a:lnSpc>
                <a:spcPct val="80000"/>
              </a:lnSpc>
              <a:spcAft>
                <a:spcPts val="0"/>
              </a:spcAft>
              <a:buClr>
                <a:srgbClr val="0000FF"/>
              </a:buClr>
              <a:buFontTx/>
              <a:buNone/>
              <a:defRPr/>
            </a:pPr>
            <a:endParaRPr lang="en-US" sz="800" dirty="0" smtClean="0"/>
          </a:p>
          <a:p>
            <a:pPr eaLnBrk="1" fontAlgn="auto" hangingPunct="1">
              <a:lnSpc>
                <a:spcPct val="80000"/>
              </a:lnSpc>
              <a:spcAft>
                <a:spcPts val="0"/>
              </a:spcAft>
              <a:buClr>
                <a:srgbClr val="0000FF"/>
              </a:buClr>
              <a:buFont typeface="Wingdings" pitchFamily="2" charset="2"/>
              <a:buChar char="§"/>
              <a:defRPr/>
            </a:pPr>
            <a:r>
              <a:rPr lang="en-US" sz="1800" dirty="0" smtClean="0"/>
              <a:t>Screen all patients who come to the emergency room and determine whether or not they have an emergency condition.</a:t>
            </a:r>
          </a:p>
          <a:p>
            <a:pPr eaLnBrk="1" fontAlgn="auto" hangingPunct="1">
              <a:lnSpc>
                <a:spcPct val="80000"/>
              </a:lnSpc>
              <a:spcAft>
                <a:spcPts val="0"/>
              </a:spcAft>
              <a:buClr>
                <a:srgbClr val="0000FF"/>
              </a:buClr>
              <a:buFont typeface="Wingdings" pitchFamily="2" charset="2"/>
              <a:buChar char="§"/>
              <a:defRPr/>
            </a:pPr>
            <a:r>
              <a:rPr lang="en-US" sz="1800" dirty="0" smtClean="0"/>
              <a:t>Stabilize patients who do have an emergency condition</a:t>
            </a:r>
          </a:p>
          <a:p>
            <a:pPr eaLnBrk="1" fontAlgn="auto" hangingPunct="1">
              <a:lnSpc>
                <a:spcPct val="80000"/>
              </a:lnSpc>
              <a:spcAft>
                <a:spcPts val="0"/>
              </a:spcAft>
              <a:buClr>
                <a:srgbClr val="0000FF"/>
              </a:buClr>
              <a:buFont typeface="Arial" charset="0"/>
              <a:buNone/>
              <a:defRPr/>
            </a:pPr>
            <a:endParaRPr lang="en-US" sz="1800" dirty="0" smtClean="0"/>
          </a:p>
        </p:txBody>
      </p:sp>
      <p:pic>
        <p:nvPicPr>
          <p:cNvPr id="36868" name="Picture 7" descr="C:\Documents and Settings\ConnieM\Local Settings\Temporary Internet Files\Content.IE5\W7CK255Q\MP900442422[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0200" y="4495800"/>
            <a:ext cx="2974975" cy="2014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p:cNvSpPr>
            <a:spLocks noGrp="1" noChangeArrowheads="1"/>
          </p:cNvSpPr>
          <p:nvPr>
            <p:ph type="title"/>
          </p:nvPr>
        </p:nvSpPr>
        <p:spPr/>
        <p:txBody>
          <a:bodyPr/>
          <a:lstStyle/>
          <a:p>
            <a:pPr algn="l" eaLnBrk="1" hangingPunct="1"/>
            <a:r>
              <a:rPr lang="en-US" altLang="en-US" sz="4000" b="1" smtClean="0">
                <a:solidFill>
                  <a:srgbClr val="0000FF"/>
                </a:solidFill>
              </a:rPr>
              <a:t>Corporate Compliance:  Potential Consequences of Noncompliance</a:t>
            </a:r>
            <a:r>
              <a:rPr lang="en-US" altLang="en-US" sz="4000" b="1" smtClean="0"/>
              <a:t> </a:t>
            </a:r>
          </a:p>
        </p:txBody>
      </p:sp>
      <p:sp>
        <p:nvSpPr>
          <p:cNvPr id="18435" name="Rectangle 5"/>
          <p:cNvSpPr>
            <a:spLocks noGrp="1" noChangeArrowheads="1"/>
          </p:cNvSpPr>
          <p:nvPr>
            <p:ph type="body" sz="half" idx="1"/>
          </p:nvPr>
        </p:nvSpPr>
        <p:spPr>
          <a:xfrm>
            <a:off x="457200" y="1600200"/>
            <a:ext cx="3886200" cy="4525963"/>
          </a:xfrm>
        </p:spPr>
        <p:txBody>
          <a:bodyPr/>
          <a:lstStyle/>
          <a:p>
            <a:pPr eaLnBrk="1" hangingPunct="1">
              <a:lnSpc>
                <a:spcPct val="90000"/>
              </a:lnSpc>
              <a:buFontTx/>
              <a:buNone/>
              <a:defRPr/>
            </a:pPr>
            <a:r>
              <a:rPr lang="en-US" sz="2000" dirty="0" smtClean="0"/>
              <a:t>	When a provider is convicted of breaking any of the laws for healthcare, penalties can include:</a:t>
            </a:r>
          </a:p>
          <a:p>
            <a:pPr eaLnBrk="1" hangingPunct="1">
              <a:lnSpc>
                <a:spcPct val="90000"/>
              </a:lnSpc>
              <a:buFontTx/>
              <a:buNone/>
              <a:defRPr/>
            </a:pPr>
            <a:endParaRPr lang="en-US" sz="800" dirty="0" smtClean="0"/>
          </a:p>
          <a:p>
            <a:pPr lvl="1" eaLnBrk="1" hangingPunct="1">
              <a:lnSpc>
                <a:spcPct val="90000"/>
              </a:lnSpc>
              <a:buClr>
                <a:srgbClr val="0000FF"/>
              </a:buClr>
              <a:buFont typeface="Wingdings" pitchFamily="2" charset="2"/>
              <a:buChar char="§"/>
              <a:defRPr/>
            </a:pPr>
            <a:r>
              <a:rPr lang="en-US" sz="1800" dirty="0" smtClean="0"/>
              <a:t>Criminal fines </a:t>
            </a:r>
          </a:p>
          <a:p>
            <a:pPr lvl="1" eaLnBrk="1" hangingPunct="1">
              <a:lnSpc>
                <a:spcPct val="90000"/>
              </a:lnSpc>
              <a:buClr>
                <a:srgbClr val="0000FF"/>
              </a:buClr>
              <a:buFont typeface="Wingdings" pitchFamily="2" charset="2"/>
              <a:buChar char="§"/>
              <a:defRPr/>
            </a:pPr>
            <a:r>
              <a:rPr lang="en-US" sz="1800" dirty="0" smtClean="0"/>
              <a:t>Civil damages </a:t>
            </a:r>
          </a:p>
          <a:p>
            <a:pPr lvl="1" eaLnBrk="1" hangingPunct="1">
              <a:lnSpc>
                <a:spcPct val="90000"/>
              </a:lnSpc>
              <a:buClr>
                <a:srgbClr val="0000FF"/>
              </a:buClr>
              <a:buFont typeface="Wingdings" pitchFamily="2" charset="2"/>
              <a:buChar char="§"/>
              <a:defRPr/>
            </a:pPr>
            <a:r>
              <a:rPr lang="en-US" sz="1800" dirty="0" smtClean="0"/>
              <a:t>Jail time </a:t>
            </a:r>
          </a:p>
          <a:p>
            <a:pPr lvl="1" eaLnBrk="1" hangingPunct="1">
              <a:lnSpc>
                <a:spcPct val="90000"/>
              </a:lnSpc>
              <a:buClr>
                <a:srgbClr val="0000FF"/>
              </a:buClr>
              <a:buFont typeface="Wingdings" pitchFamily="2" charset="2"/>
              <a:buChar char="§"/>
              <a:defRPr/>
            </a:pPr>
            <a:r>
              <a:rPr lang="en-US" sz="1800" dirty="0" smtClean="0"/>
              <a:t>Exclusion from Medicare or other government programs</a:t>
            </a:r>
          </a:p>
          <a:p>
            <a:pPr lvl="1" eaLnBrk="1" hangingPunct="1">
              <a:lnSpc>
                <a:spcPct val="90000"/>
              </a:lnSpc>
              <a:buClr>
                <a:srgbClr val="0000FF"/>
              </a:buClr>
              <a:buFont typeface="Arial" charset="0"/>
              <a:buNone/>
              <a:defRPr/>
            </a:pPr>
            <a:endParaRPr lang="en-US" sz="800" dirty="0" smtClean="0"/>
          </a:p>
          <a:p>
            <a:pPr marL="342900" lvl="1" indent="0" eaLnBrk="1" hangingPunct="1">
              <a:lnSpc>
                <a:spcPct val="90000"/>
              </a:lnSpc>
              <a:buClr>
                <a:srgbClr val="0000FF"/>
              </a:buClr>
              <a:buFont typeface="Arial" charset="0"/>
              <a:buNone/>
              <a:defRPr/>
            </a:pPr>
            <a:r>
              <a:rPr lang="en-US" sz="1800" dirty="0" smtClean="0"/>
              <a:t>In addition, a conviction can lead to serious public relations harm.</a:t>
            </a:r>
          </a:p>
        </p:txBody>
      </p:sp>
      <p:pic>
        <p:nvPicPr>
          <p:cNvPr id="38916" name="Content Placeholder 5" descr="penalties.jpg"/>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029200" y="2725738"/>
            <a:ext cx="3119438" cy="2165350"/>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p:cNvSpPr>
            <a:spLocks noGrp="1" noChangeArrowheads="1"/>
          </p:cNvSpPr>
          <p:nvPr>
            <p:ph type="title"/>
          </p:nvPr>
        </p:nvSpPr>
        <p:spPr/>
        <p:txBody>
          <a:bodyPr/>
          <a:lstStyle/>
          <a:p>
            <a:pPr algn="l" eaLnBrk="1" hangingPunct="1"/>
            <a:r>
              <a:rPr lang="en-US" altLang="en-US" sz="4000" b="1" smtClean="0">
                <a:solidFill>
                  <a:srgbClr val="0000FF"/>
                </a:solidFill>
              </a:rPr>
              <a:t>Corporate Compliance:  </a:t>
            </a:r>
            <a:br>
              <a:rPr lang="en-US" altLang="en-US" sz="4000" b="1" smtClean="0">
                <a:solidFill>
                  <a:srgbClr val="0000FF"/>
                </a:solidFill>
              </a:rPr>
            </a:br>
            <a:r>
              <a:rPr lang="en-US" altLang="en-US" sz="4000" b="1" smtClean="0">
                <a:solidFill>
                  <a:srgbClr val="0000FF"/>
                </a:solidFill>
              </a:rPr>
              <a:t>Compliance Programs</a:t>
            </a:r>
          </a:p>
        </p:txBody>
      </p:sp>
      <p:sp>
        <p:nvSpPr>
          <p:cNvPr id="40963" name="Rectangle 5"/>
          <p:cNvSpPr>
            <a:spLocks noGrp="1" noChangeArrowheads="1"/>
          </p:cNvSpPr>
          <p:nvPr>
            <p:ph type="body" sz="half" idx="1"/>
          </p:nvPr>
        </p:nvSpPr>
        <p:spPr>
          <a:xfrm>
            <a:off x="304800" y="1752600"/>
            <a:ext cx="4876800" cy="4373563"/>
          </a:xfrm>
        </p:spPr>
        <p:txBody>
          <a:bodyPr/>
          <a:lstStyle/>
          <a:p>
            <a:pPr eaLnBrk="1" hangingPunct="1">
              <a:lnSpc>
                <a:spcPct val="80000"/>
              </a:lnSpc>
              <a:buClr>
                <a:srgbClr val="0000FF"/>
              </a:buClr>
              <a:buFont typeface="Verdana" panose="020B0604030504040204" pitchFamily="34" charset="0"/>
              <a:buNone/>
            </a:pPr>
            <a:r>
              <a:rPr lang="en-US" altLang="en-US" sz="2000" smtClean="0"/>
              <a:t>	To help prevent misconduct, healthcare facilities have corporate compliance programs.</a:t>
            </a:r>
          </a:p>
          <a:p>
            <a:pPr eaLnBrk="1" hangingPunct="1">
              <a:lnSpc>
                <a:spcPct val="80000"/>
              </a:lnSpc>
              <a:buClr>
                <a:srgbClr val="0000FF"/>
              </a:buClr>
              <a:buFont typeface="Verdana" panose="020B0604030504040204" pitchFamily="34" charset="0"/>
              <a:buNone/>
            </a:pPr>
            <a:endParaRPr lang="en-US" altLang="en-US" sz="800" smtClean="0"/>
          </a:p>
          <a:p>
            <a:pPr lvl="1" eaLnBrk="1" hangingPunct="1">
              <a:lnSpc>
                <a:spcPct val="80000"/>
              </a:lnSpc>
              <a:buClr>
                <a:srgbClr val="0000FF"/>
              </a:buClr>
              <a:buFont typeface="Wingdings" panose="05000000000000000000" pitchFamily="2" charset="2"/>
              <a:buChar char="§"/>
            </a:pPr>
            <a:r>
              <a:rPr lang="en-US" altLang="en-US" sz="1800" smtClean="0"/>
              <a:t>A good compliance program reduces the risk of fraud.</a:t>
            </a:r>
          </a:p>
          <a:p>
            <a:pPr lvl="1" eaLnBrk="1" hangingPunct="1">
              <a:lnSpc>
                <a:spcPct val="80000"/>
              </a:lnSpc>
              <a:buClr>
                <a:srgbClr val="0000FF"/>
              </a:buClr>
              <a:buFont typeface="Wingdings" panose="05000000000000000000" pitchFamily="2" charset="2"/>
              <a:buChar char="§"/>
            </a:pPr>
            <a:endParaRPr lang="en-US" altLang="en-US" sz="800" smtClean="0"/>
          </a:p>
          <a:p>
            <a:pPr lvl="1" eaLnBrk="1" hangingPunct="1">
              <a:lnSpc>
                <a:spcPct val="80000"/>
              </a:lnSpc>
              <a:buClr>
                <a:srgbClr val="0000FF"/>
              </a:buClr>
              <a:buFont typeface="Wingdings" panose="05000000000000000000" pitchFamily="2" charset="2"/>
              <a:buChar char="§"/>
            </a:pPr>
            <a:r>
              <a:rPr lang="en-US" altLang="en-US" sz="1800" smtClean="0"/>
              <a:t>It does so by giving guidelines for how to do your job in an ethical and legal way.</a:t>
            </a:r>
          </a:p>
          <a:p>
            <a:pPr lvl="1" eaLnBrk="1" hangingPunct="1">
              <a:lnSpc>
                <a:spcPct val="80000"/>
              </a:lnSpc>
              <a:buClr>
                <a:srgbClr val="0000FF"/>
              </a:buClr>
              <a:buFont typeface="Wingdings" panose="05000000000000000000" pitchFamily="2" charset="2"/>
              <a:buChar char="§"/>
            </a:pPr>
            <a:endParaRPr lang="en-US" altLang="en-US" sz="800" smtClean="0"/>
          </a:p>
          <a:p>
            <a:pPr lvl="1" eaLnBrk="1" hangingPunct="1">
              <a:lnSpc>
                <a:spcPct val="80000"/>
              </a:lnSpc>
              <a:buClr>
                <a:srgbClr val="0000FF"/>
              </a:buClr>
              <a:buFont typeface="Wingdings" panose="05000000000000000000" pitchFamily="2" charset="2"/>
              <a:buChar char="§"/>
            </a:pPr>
            <a:r>
              <a:rPr lang="en-US" altLang="en-US" sz="1800" smtClean="0"/>
              <a:t>A copy of your facility's compliance program should be readily available to you.  Ask your supervisor or compliance officer for more information.</a:t>
            </a:r>
          </a:p>
        </p:txBody>
      </p:sp>
      <p:pic>
        <p:nvPicPr>
          <p:cNvPr id="40964" name="Picture 8" descr="2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2452688"/>
            <a:ext cx="3790950" cy="2652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62000" y="274638"/>
            <a:ext cx="7696200" cy="1401762"/>
          </a:xfrm>
        </p:spPr>
        <p:txBody>
          <a:bodyPr/>
          <a:lstStyle/>
          <a:p>
            <a:pPr eaLnBrk="1" hangingPunct="1"/>
            <a:r>
              <a:rPr lang="en-US" altLang="en-US" smtClean="0"/>
              <a:t>Welcome to Rapid Regulatory Compliance:  Non-clinical Part I</a:t>
            </a:r>
            <a:br>
              <a:rPr lang="en-US" altLang="en-US" smtClean="0"/>
            </a:br>
            <a:endParaRPr lang="en-US" altLang="en-US" smtClean="0"/>
          </a:p>
        </p:txBody>
      </p:sp>
      <p:sp>
        <p:nvSpPr>
          <p:cNvPr id="2051" name="Rectangle 3"/>
          <p:cNvSpPr>
            <a:spLocks noGrp="1" noChangeArrowheads="1"/>
          </p:cNvSpPr>
          <p:nvPr>
            <p:ph idx="1"/>
          </p:nvPr>
        </p:nvSpPr>
        <p:spPr>
          <a:xfrm>
            <a:off x="762000" y="1600200"/>
            <a:ext cx="7696200" cy="4525963"/>
          </a:xfrm>
        </p:spPr>
        <p:txBody>
          <a:bodyPr rtlCol="0">
            <a:normAutofit fontScale="92500" lnSpcReduction="10000"/>
          </a:bodyPr>
          <a:lstStyle/>
          <a:p>
            <a:pPr eaLnBrk="1" fontAlgn="auto" hangingPunct="1">
              <a:spcAft>
                <a:spcPts val="0"/>
              </a:spcAft>
              <a:buFontTx/>
              <a:buNone/>
              <a:defRPr/>
            </a:pPr>
            <a:endParaRPr lang="en-US" sz="900" dirty="0" smtClean="0"/>
          </a:p>
          <a:p>
            <a:pPr eaLnBrk="1" fontAlgn="auto" hangingPunct="1">
              <a:spcAft>
                <a:spcPts val="0"/>
              </a:spcAft>
              <a:buFontTx/>
              <a:buNone/>
              <a:defRPr/>
            </a:pPr>
            <a:r>
              <a:rPr lang="en-US" sz="2000" dirty="0" smtClean="0"/>
              <a:t>This course will rapidly review </a:t>
            </a:r>
          </a:p>
          <a:p>
            <a:pPr eaLnBrk="1" fontAlgn="auto" hangingPunct="1">
              <a:spcAft>
                <a:spcPts val="0"/>
              </a:spcAft>
              <a:buFontTx/>
              <a:buNone/>
              <a:defRPr/>
            </a:pPr>
            <a:r>
              <a:rPr lang="en-US" sz="2000" dirty="0" smtClean="0"/>
              <a:t>and update your knowledge of:</a:t>
            </a:r>
          </a:p>
          <a:p>
            <a:pPr eaLnBrk="1" fontAlgn="auto" hangingPunct="1">
              <a:spcAft>
                <a:spcPts val="0"/>
              </a:spcAft>
              <a:buFontTx/>
              <a:buNone/>
              <a:defRPr/>
            </a:pPr>
            <a:endParaRPr lang="en-US" sz="800" dirty="0" smtClean="0"/>
          </a:p>
          <a:p>
            <a:pPr eaLnBrk="1" fontAlgn="auto" hangingPunct="1">
              <a:spcAft>
                <a:spcPts val="0"/>
              </a:spcAft>
              <a:buClr>
                <a:srgbClr val="0000FF"/>
              </a:buClr>
              <a:buFont typeface="Wingdings" pitchFamily="2" charset="2"/>
              <a:buChar char="§"/>
              <a:defRPr/>
            </a:pPr>
            <a:r>
              <a:rPr lang="en-US" sz="2000" dirty="0" smtClean="0"/>
              <a:t>Compliance and ethics</a:t>
            </a:r>
          </a:p>
          <a:p>
            <a:pPr eaLnBrk="1" fontAlgn="auto" hangingPunct="1">
              <a:spcAft>
                <a:spcPts val="0"/>
              </a:spcAft>
              <a:buClr>
                <a:srgbClr val="0000FF"/>
              </a:buClr>
              <a:buFont typeface="Wingdings" pitchFamily="2" charset="2"/>
              <a:buChar char="§"/>
              <a:defRPr/>
            </a:pPr>
            <a:r>
              <a:rPr lang="en-US" sz="2000" dirty="0" smtClean="0"/>
              <a:t>Patient rights</a:t>
            </a:r>
          </a:p>
          <a:p>
            <a:pPr eaLnBrk="1" fontAlgn="auto" hangingPunct="1">
              <a:spcAft>
                <a:spcPts val="0"/>
              </a:spcAft>
              <a:buClr>
                <a:srgbClr val="0000FF"/>
              </a:buClr>
              <a:buFont typeface="Wingdings" pitchFamily="2" charset="2"/>
              <a:buChar char="§"/>
              <a:defRPr/>
            </a:pPr>
            <a:r>
              <a:rPr lang="en-US" sz="2000" dirty="0" smtClean="0"/>
              <a:t>Patient care and protection</a:t>
            </a:r>
          </a:p>
          <a:p>
            <a:pPr eaLnBrk="1" fontAlgn="auto" hangingPunct="1">
              <a:spcAft>
                <a:spcPts val="0"/>
              </a:spcAft>
              <a:buClr>
                <a:srgbClr val="0000FF"/>
              </a:buClr>
              <a:buFont typeface="Wingdings" pitchFamily="2" charset="2"/>
              <a:buChar char="§"/>
              <a:defRPr/>
            </a:pPr>
            <a:r>
              <a:rPr lang="en-US" sz="2000" dirty="0" smtClean="0"/>
              <a:t>Quality Improvement</a:t>
            </a:r>
          </a:p>
          <a:p>
            <a:pPr eaLnBrk="1" fontAlgn="auto" hangingPunct="1">
              <a:spcAft>
                <a:spcPts val="0"/>
              </a:spcAft>
              <a:buFont typeface="Wingdings" pitchFamily="2" charset="2"/>
              <a:buChar char="Ø"/>
              <a:defRPr/>
            </a:pPr>
            <a:endParaRPr lang="en-US" sz="2000" dirty="0" smtClean="0"/>
          </a:p>
          <a:p>
            <a:pPr eaLnBrk="1" fontAlgn="auto" hangingPunct="1">
              <a:spcAft>
                <a:spcPts val="0"/>
              </a:spcAft>
              <a:buFont typeface="Wingdings" pitchFamily="2" charset="2"/>
              <a:buChar char="Ø"/>
              <a:defRPr/>
            </a:pPr>
            <a:endParaRPr lang="en-US" sz="2000" dirty="0" smtClean="0"/>
          </a:p>
          <a:p>
            <a:pPr eaLnBrk="1" fontAlgn="auto" hangingPunct="1">
              <a:spcAft>
                <a:spcPts val="0"/>
              </a:spcAft>
              <a:buFont typeface="Wingdings" pitchFamily="2" charset="2"/>
              <a:buChar char="Ø"/>
              <a:defRPr/>
            </a:pPr>
            <a:endParaRPr lang="en-US" sz="2000" dirty="0" smtClean="0"/>
          </a:p>
          <a:p>
            <a:pPr eaLnBrk="1" fontAlgn="auto" hangingPunct="1">
              <a:spcAft>
                <a:spcPts val="0"/>
              </a:spcAft>
              <a:buFont typeface="Arial" panose="020B0604020202020204" pitchFamily="34" charset="0"/>
              <a:buNone/>
              <a:defRPr/>
            </a:pPr>
            <a:r>
              <a:rPr lang="en-US" sz="1300" b="1" dirty="0" smtClean="0">
                <a:solidFill>
                  <a:srgbClr val="0000FF"/>
                </a:solidFill>
              </a:rPr>
              <a:t>If you have concerns about any aspect of the safety or quality of patient care </a:t>
            </a:r>
          </a:p>
          <a:p>
            <a:pPr eaLnBrk="1" fontAlgn="auto" hangingPunct="1">
              <a:spcAft>
                <a:spcPts val="0"/>
              </a:spcAft>
              <a:buFont typeface="Arial" panose="020B0604020202020204" pitchFamily="34" charset="0"/>
              <a:buNone/>
              <a:defRPr/>
            </a:pPr>
            <a:r>
              <a:rPr lang="en-US" sz="1300" b="1" dirty="0" smtClean="0">
                <a:solidFill>
                  <a:srgbClr val="0000FF"/>
                </a:solidFill>
              </a:rPr>
              <a:t>in your organization, be aware that you may report these concerns directly to </a:t>
            </a:r>
          </a:p>
          <a:p>
            <a:pPr marL="914400" indent="-228600" eaLnBrk="1" fontAlgn="auto" hangingPunct="1">
              <a:spcAft>
                <a:spcPts val="0"/>
              </a:spcAft>
              <a:buFont typeface="Wingdings" pitchFamily="2" charset="2"/>
              <a:buChar char="§"/>
              <a:defRPr/>
            </a:pPr>
            <a:r>
              <a:rPr lang="en-US" sz="1300" b="1" dirty="0" smtClean="0">
                <a:solidFill>
                  <a:srgbClr val="0000FF"/>
                </a:solidFill>
              </a:rPr>
              <a:t>Your subsidiary Compliance Officer </a:t>
            </a:r>
          </a:p>
          <a:p>
            <a:pPr marL="914400" indent="-228600" eaLnBrk="1" fontAlgn="auto" hangingPunct="1">
              <a:spcAft>
                <a:spcPts val="0"/>
              </a:spcAft>
              <a:buFont typeface="Wingdings" pitchFamily="2" charset="2"/>
              <a:buChar char="§"/>
              <a:defRPr/>
            </a:pPr>
            <a:r>
              <a:rPr lang="en-US" sz="1300" b="1" dirty="0" smtClean="0">
                <a:solidFill>
                  <a:srgbClr val="0000FF"/>
                </a:solidFill>
              </a:rPr>
              <a:t>The Corporate Compliance Hotline at 1-866-MHC-COMPly </a:t>
            </a:r>
          </a:p>
          <a:p>
            <a:pPr marL="914400" indent="-228600" eaLnBrk="1" fontAlgn="auto" hangingPunct="1">
              <a:spcAft>
                <a:spcPts val="0"/>
              </a:spcAft>
              <a:buFont typeface="Wingdings" pitchFamily="2" charset="2"/>
              <a:buChar char="§"/>
              <a:defRPr/>
            </a:pPr>
            <a:r>
              <a:rPr lang="en-US" sz="1300" b="1" dirty="0" smtClean="0">
                <a:solidFill>
                  <a:srgbClr val="0000FF"/>
                </a:solidFill>
              </a:rPr>
              <a:t>Your accrediting body (The Joint Commission)</a:t>
            </a:r>
          </a:p>
        </p:txBody>
      </p:sp>
      <p:pic>
        <p:nvPicPr>
          <p:cNvPr id="6148" name="Picture 1"/>
          <p:cNvPicPr>
            <a:picLocks noChangeAspect="1" noChangeArrowheads="1"/>
          </p:cNvPicPr>
          <p:nvPr/>
        </p:nvPicPr>
        <p:blipFill>
          <a:blip r:embed="rId3">
            <a:extLst>
              <a:ext uri="{28A0092B-C50C-407E-A947-70E740481C1C}">
                <a14:useLocalDpi xmlns:a14="http://schemas.microsoft.com/office/drawing/2010/main" val="0"/>
              </a:ext>
            </a:extLst>
          </a:blip>
          <a:srcRect l="18361" t="8916" r="18361" b="29721"/>
          <a:stretch>
            <a:fillRect/>
          </a:stretch>
        </p:blipFill>
        <p:spPr bwMode="auto">
          <a:xfrm>
            <a:off x="4902200" y="2514600"/>
            <a:ext cx="2222500" cy="1905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p:cNvSpPr>
            <a:spLocks noGrp="1" noChangeArrowheads="1"/>
          </p:cNvSpPr>
          <p:nvPr>
            <p:ph type="title"/>
          </p:nvPr>
        </p:nvSpPr>
        <p:spPr/>
        <p:txBody>
          <a:bodyPr/>
          <a:lstStyle/>
          <a:p>
            <a:pPr algn="l" eaLnBrk="1" hangingPunct="1"/>
            <a:r>
              <a:rPr lang="en-US" altLang="en-US" sz="4000" b="1" smtClean="0">
                <a:solidFill>
                  <a:srgbClr val="0000FF"/>
                </a:solidFill>
              </a:rPr>
              <a:t>Sexual Harassment</a:t>
            </a:r>
          </a:p>
        </p:txBody>
      </p:sp>
      <p:sp>
        <p:nvSpPr>
          <p:cNvPr id="40963" name="Rectangle 5"/>
          <p:cNvSpPr>
            <a:spLocks noGrp="1" noChangeArrowheads="1"/>
          </p:cNvSpPr>
          <p:nvPr>
            <p:ph type="body" sz="half" idx="1"/>
          </p:nvPr>
        </p:nvSpPr>
        <p:spPr>
          <a:xfrm>
            <a:off x="609600" y="1524000"/>
            <a:ext cx="3733800" cy="4572000"/>
          </a:xfrm>
        </p:spPr>
        <p:txBody>
          <a:bodyPr/>
          <a:lstStyle/>
          <a:p>
            <a:pPr marL="0" indent="0" eaLnBrk="1" hangingPunct="1">
              <a:lnSpc>
                <a:spcPct val="90000"/>
              </a:lnSpc>
              <a:buClr>
                <a:srgbClr val="0000FF"/>
              </a:buClr>
              <a:buFont typeface="Arial" charset="0"/>
              <a:buNone/>
              <a:defRPr/>
            </a:pPr>
            <a:r>
              <a:rPr lang="en-US" sz="2000" dirty="0" smtClean="0"/>
              <a:t>Title VII of the Civil Rights Act of 1964 defines sexual harassment.</a:t>
            </a:r>
          </a:p>
          <a:p>
            <a:pPr marL="0" indent="0" eaLnBrk="1" hangingPunct="1">
              <a:lnSpc>
                <a:spcPct val="90000"/>
              </a:lnSpc>
              <a:buClr>
                <a:srgbClr val="0000FF"/>
              </a:buClr>
              <a:buFont typeface="Arial" charset="0"/>
              <a:buNone/>
              <a:defRPr/>
            </a:pPr>
            <a:endParaRPr lang="en-US" sz="800" dirty="0" smtClean="0"/>
          </a:p>
          <a:p>
            <a:pPr marL="0" indent="0" eaLnBrk="1" hangingPunct="1">
              <a:lnSpc>
                <a:spcPct val="90000"/>
              </a:lnSpc>
              <a:buClr>
                <a:srgbClr val="0000FF"/>
              </a:buClr>
              <a:buFont typeface="Arial" charset="0"/>
              <a:buNone/>
              <a:defRPr/>
            </a:pPr>
            <a:r>
              <a:rPr lang="en-US" sz="2000" dirty="0" smtClean="0"/>
              <a:t>This definition is summarized in the graphic to the right.</a:t>
            </a:r>
          </a:p>
          <a:p>
            <a:pPr marL="0" indent="0" eaLnBrk="1" hangingPunct="1">
              <a:lnSpc>
                <a:spcPct val="90000"/>
              </a:lnSpc>
              <a:buClr>
                <a:srgbClr val="0000FF"/>
              </a:buClr>
              <a:buFont typeface="Arial" charset="0"/>
              <a:buNone/>
              <a:defRPr/>
            </a:pPr>
            <a:endParaRPr lang="en-US" sz="800" dirty="0" smtClean="0"/>
          </a:p>
          <a:p>
            <a:pPr marL="0" indent="0" eaLnBrk="1" hangingPunct="1">
              <a:lnSpc>
                <a:spcPct val="90000"/>
              </a:lnSpc>
              <a:buClr>
                <a:srgbClr val="0000FF"/>
              </a:buClr>
              <a:buFont typeface="Arial" charset="0"/>
              <a:buNone/>
              <a:defRPr/>
            </a:pPr>
            <a:r>
              <a:rPr lang="en-US" sz="2000" dirty="0" smtClean="0"/>
              <a:t>To work toward eliminating sexual harassment in your facility:</a:t>
            </a:r>
          </a:p>
          <a:p>
            <a:pPr eaLnBrk="1" hangingPunct="1">
              <a:lnSpc>
                <a:spcPct val="90000"/>
              </a:lnSpc>
              <a:buClr>
                <a:srgbClr val="0000FF"/>
              </a:buClr>
              <a:buFont typeface="Arial" charset="0"/>
              <a:buNone/>
              <a:defRPr/>
            </a:pPr>
            <a:endParaRPr lang="en-US" sz="800" dirty="0" smtClean="0"/>
          </a:p>
          <a:p>
            <a:pPr lvl="1" eaLnBrk="1" hangingPunct="1">
              <a:lnSpc>
                <a:spcPct val="90000"/>
              </a:lnSpc>
              <a:buClr>
                <a:srgbClr val="0000FF"/>
              </a:buClr>
              <a:buSzPct val="130000"/>
              <a:buFont typeface="Wingdings" pitchFamily="2" charset="2"/>
              <a:buChar char="§"/>
              <a:defRPr/>
            </a:pPr>
            <a:r>
              <a:rPr lang="en-US" sz="1800" dirty="0" smtClean="0"/>
              <a:t>Be aware of the definition of sexual harassment. </a:t>
            </a:r>
          </a:p>
          <a:p>
            <a:pPr lvl="1" eaLnBrk="1" hangingPunct="1">
              <a:lnSpc>
                <a:spcPct val="90000"/>
              </a:lnSpc>
              <a:buClr>
                <a:srgbClr val="0000FF"/>
              </a:buClr>
              <a:buSzPct val="130000"/>
              <a:buFont typeface="Wingdings" pitchFamily="2" charset="2"/>
              <a:buChar char="§"/>
              <a:defRPr/>
            </a:pPr>
            <a:r>
              <a:rPr lang="en-US" sz="1800" dirty="0" smtClean="0"/>
              <a:t>If you are a victim, confront the harasser directly, if you feel able to do so. </a:t>
            </a:r>
          </a:p>
          <a:p>
            <a:pPr lvl="1" eaLnBrk="1" hangingPunct="1">
              <a:lnSpc>
                <a:spcPct val="90000"/>
              </a:lnSpc>
              <a:buClr>
                <a:srgbClr val="0000FF"/>
              </a:buClr>
              <a:buSzPct val="130000"/>
              <a:buFont typeface="Wingdings" pitchFamily="2" charset="2"/>
              <a:buChar char="§"/>
              <a:defRPr/>
            </a:pPr>
            <a:r>
              <a:rPr lang="en-US" sz="1800" dirty="0" smtClean="0"/>
              <a:t>Follow your facility's policies and procedures for reporting harassment. </a:t>
            </a:r>
          </a:p>
          <a:p>
            <a:pPr eaLnBrk="1" hangingPunct="1">
              <a:lnSpc>
                <a:spcPct val="90000"/>
              </a:lnSpc>
              <a:buClr>
                <a:srgbClr val="0000FF"/>
              </a:buClr>
              <a:buSzPct val="130000"/>
              <a:buFont typeface="Wingdings" pitchFamily="2" charset="2"/>
              <a:buChar char="ü"/>
              <a:defRPr/>
            </a:pPr>
            <a:endParaRPr lang="en-US" sz="1800" dirty="0" smtClean="0">
              <a:solidFill>
                <a:srgbClr val="0000FF"/>
              </a:solidFill>
            </a:endParaRPr>
          </a:p>
        </p:txBody>
      </p:sp>
      <p:sp>
        <p:nvSpPr>
          <p:cNvPr id="21508" name="Rectangle 6"/>
          <p:cNvSpPr>
            <a:spLocks noGrp="1" noChangeArrowheads="1"/>
          </p:cNvSpPr>
          <p:nvPr>
            <p:ph sz="half" idx="2"/>
          </p:nvPr>
        </p:nvSpPr>
        <p:spPr>
          <a:xfrm>
            <a:off x="4419600" y="1981200"/>
            <a:ext cx="4267200" cy="4525963"/>
          </a:xfrm>
        </p:spPr>
        <p:txBody>
          <a:bodyPr rtlCol="0">
            <a:normAutofit/>
          </a:bodyPr>
          <a:lstStyle/>
          <a:p>
            <a:pPr algn="ctr" eaLnBrk="1" fontAlgn="auto" hangingPunct="1">
              <a:lnSpc>
                <a:spcPct val="90000"/>
              </a:lnSpc>
              <a:spcAft>
                <a:spcPts val="0"/>
              </a:spcAft>
              <a:buFontTx/>
              <a:buNone/>
              <a:defRPr/>
            </a:pPr>
            <a:endParaRPr lang="en-US" sz="1800" b="1" dirty="0" smtClean="0"/>
          </a:p>
          <a:p>
            <a:pPr algn="ctr" eaLnBrk="1" fontAlgn="auto" hangingPunct="1">
              <a:lnSpc>
                <a:spcPct val="90000"/>
              </a:lnSpc>
              <a:spcAft>
                <a:spcPts val="0"/>
              </a:spcAft>
              <a:buFontTx/>
              <a:buNone/>
              <a:defRPr/>
            </a:pPr>
            <a:r>
              <a:rPr lang="en-US" sz="1800" b="1" dirty="0" smtClean="0">
                <a:solidFill>
                  <a:srgbClr val="0000FF"/>
                </a:solidFill>
              </a:rPr>
              <a:t>Summary of Title VII Definition </a:t>
            </a:r>
          </a:p>
          <a:p>
            <a:pPr algn="ctr" eaLnBrk="1" fontAlgn="auto" hangingPunct="1">
              <a:lnSpc>
                <a:spcPct val="90000"/>
              </a:lnSpc>
              <a:spcAft>
                <a:spcPts val="0"/>
              </a:spcAft>
              <a:buFontTx/>
              <a:buNone/>
              <a:defRPr/>
            </a:pPr>
            <a:r>
              <a:rPr lang="en-US" sz="1800" b="1" dirty="0" smtClean="0">
                <a:solidFill>
                  <a:srgbClr val="0000FF"/>
                </a:solidFill>
              </a:rPr>
              <a:t>of Sexual Harassment</a:t>
            </a:r>
          </a:p>
          <a:p>
            <a:pPr algn="ctr" eaLnBrk="1" fontAlgn="auto" hangingPunct="1">
              <a:lnSpc>
                <a:spcPct val="90000"/>
              </a:lnSpc>
              <a:spcAft>
                <a:spcPts val="0"/>
              </a:spcAft>
              <a:buFontTx/>
              <a:buNone/>
              <a:defRPr/>
            </a:pPr>
            <a:endParaRPr lang="en-US" sz="800" b="1" dirty="0" smtClean="0">
              <a:solidFill>
                <a:srgbClr val="0000FF"/>
              </a:solidFill>
            </a:endParaRPr>
          </a:p>
          <a:p>
            <a:pPr lvl="1" eaLnBrk="1" fontAlgn="auto" hangingPunct="1">
              <a:lnSpc>
                <a:spcPct val="90000"/>
              </a:lnSpc>
              <a:spcAft>
                <a:spcPts val="0"/>
              </a:spcAft>
              <a:buFontTx/>
              <a:buNone/>
              <a:defRPr/>
            </a:pPr>
            <a:r>
              <a:rPr lang="en-US" sz="1400" dirty="0" smtClean="0">
                <a:latin typeface="+mj-lt"/>
              </a:rPr>
              <a:t>Sexual harassment involves the following actions:</a:t>
            </a:r>
          </a:p>
          <a:p>
            <a:pPr lvl="1" eaLnBrk="1" fontAlgn="auto" hangingPunct="1">
              <a:lnSpc>
                <a:spcPct val="90000"/>
              </a:lnSpc>
              <a:spcAft>
                <a:spcPts val="0"/>
              </a:spcAft>
              <a:buClr>
                <a:srgbClr val="0000FF"/>
              </a:buClr>
              <a:buFont typeface="Wingdings" pitchFamily="2" charset="2"/>
              <a:buChar char="§"/>
              <a:defRPr/>
            </a:pPr>
            <a:r>
              <a:rPr lang="en-US" sz="1400" dirty="0" smtClean="0">
                <a:latin typeface="+mj-lt"/>
              </a:rPr>
              <a:t>Sexual advances,</a:t>
            </a:r>
          </a:p>
          <a:p>
            <a:pPr lvl="1" eaLnBrk="1" fontAlgn="auto" hangingPunct="1">
              <a:lnSpc>
                <a:spcPct val="90000"/>
              </a:lnSpc>
              <a:spcAft>
                <a:spcPts val="0"/>
              </a:spcAft>
              <a:buClr>
                <a:srgbClr val="0000FF"/>
              </a:buClr>
              <a:buFont typeface="Wingdings" pitchFamily="2" charset="2"/>
              <a:buChar char="§"/>
              <a:defRPr/>
            </a:pPr>
            <a:r>
              <a:rPr lang="en-US" sz="1400" dirty="0" smtClean="0">
                <a:latin typeface="+mj-lt"/>
              </a:rPr>
              <a:t>Requests for sexual favors, or</a:t>
            </a:r>
          </a:p>
          <a:p>
            <a:pPr lvl="1" eaLnBrk="1" fontAlgn="auto" hangingPunct="1">
              <a:lnSpc>
                <a:spcPct val="90000"/>
              </a:lnSpc>
              <a:spcAft>
                <a:spcPts val="0"/>
              </a:spcAft>
              <a:buClr>
                <a:srgbClr val="0000FF"/>
              </a:buClr>
              <a:buFont typeface="Wingdings" pitchFamily="2" charset="2"/>
              <a:buChar char="§"/>
              <a:defRPr/>
            </a:pPr>
            <a:r>
              <a:rPr lang="en-US" sz="1400" dirty="0" smtClean="0">
                <a:latin typeface="+mj-lt"/>
              </a:rPr>
              <a:t>Other conduct/communication of a sexual nature. </a:t>
            </a:r>
          </a:p>
          <a:p>
            <a:pPr lvl="1" eaLnBrk="1" fontAlgn="auto" hangingPunct="1">
              <a:lnSpc>
                <a:spcPct val="90000"/>
              </a:lnSpc>
              <a:spcAft>
                <a:spcPts val="0"/>
              </a:spcAft>
              <a:buFontTx/>
              <a:buNone/>
              <a:defRPr/>
            </a:pPr>
            <a:r>
              <a:rPr lang="en-US" sz="1400" dirty="0" smtClean="0">
                <a:latin typeface="+mj-lt"/>
              </a:rPr>
              <a:t>When these actions are unwelcome and:</a:t>
            </a:r>
          </a:p>
          <a:p>
            <a:pPr lvl="1" eaLnBrk="1" fontAlgn="auto" hangingPunct="1">
              <a:lnSpc>
                <a:spcPct val="90000"/>
              </a:lnSpc>
              <a:spcAft>
                <a:spcPts val="0"/>
              </a:spcAft>
              <a:buClr>
                <a:srgbClr val="0000FF"/>
              </a:buClr>
              <a:buFont typeface="Wingdings" pitchFamily="2" charset="2"/>
              <a:buChar char="§"/>
              <a:defRPr/>
            </a:pPr>
            <a:r>
              <a:rPr lang="en-US" sz="1400" dirty="0" smtClean="0">
                <a:latin typeface="+mj-lt"/>
              </a:rPr>
              <a:t>Affect job status</a:t>
            </a:r>
          </a:p>
          <a:p>
            <a:pPr lvl="1" eaLnBrk="1" fontAlgn="auto" hangingPunct="1">
              <a:lnSpc>
                <a:spcPct val="90000"/>
              </a:lnSpc>
              <a:spcAft>
                <a:spcPts val="0"/>
              </a:spcAft>
              <a:buClr>
                <a:srgbClr val="0000FF"/>
              </a:buClr>
              <a:buFont typeface="Wingdings" pitchFamily="2" charset="2"/>
              <a:buChar char="§"/>
              <a:defRPr/>
            </a:pPr>
            <a:r>
              <a:rPr lang="en-US" sz="1400" dirty="0" smtClean="0">
                <a:latin typeface="+mj-lt"/>
              </a:rPr>
              <a:t>Interfere with work performance, or </a:t>
            </a:r>
          </a:p>
          <a:p>
            <a:pPr lvl="1" eaLnBrk="1" fontAlgn="auto" hangingPunct="1">
              <a:lnSpc>
                <a:spcPct val="90000"/>
              </a:lnSpc>
              <a:spcAft>
                <a:spcPts val="0"/>
              </a:spcAft>
              <a:buClr>
                <a:srgbClr val="0000FF"/>
              </a:buClr>
              <a:buFont typeface="Wingdings" pitchFamily="2" charset="2"/>
              <a:buChar char="§"/>
              <a:defRPr/>
            </a:pPr>
            <a:r>
              <a:rPr lang="en-US" sz="1400" dirty="0" smtClean="0">
                <a:latin typeface="+mj-lt"/>
              </a:rPr>
              <a:t>Create a hostile work environment</a:t>
            </a:r>
          </a:p>
          <a:p>
            <a:pPr lvl="1" eaLnBrk="1" fontAlgn="auto" hangingPunct="1">
              <a:lnSpc>
                <a:spcPct val="90000"/>
              </a:lnSpc>
              <a:spcAft>
                <a:spcPts val="0"/>
              </a:spcAft>
              <a:buFontTx/>
              <a:buNone/>
              <a:defRPr/>
            </a:pPr>
            <a:endParaRPr lang="en-US" sz="1400" dirty="0" smtClean="0">
              <a:latin typeface="+mj-lt"/>
            </a:endParaRPr>
          </a:p>
          <a:p>
            <a:pPr eaLnBrk="1" fontAlgn="auto" hangingPunct="1">
              <a:lnSpc>
                <a:spcPct val="90000"/>
              </a:lnSpc>
              <a:spcAft>
                <a:spcPts val="0"/>
              </a:spcAft>
              <a:buFontTx/>
              <a:buNone/>
              <a:defRPr/>
            </a:pPr>
            <a:endParaRPr lang="en-US" sz="1600" dirty="0" smtClean="0">
              <a:latin typeface="+mj-lt"/>
            </a:endParaRPr>
          </a:p>
          <a:p>
            <a:pPr eaLnBrk="1" fontAlgn="auto" hangingPunct="1">
              <a:lnSpc>
                <a:spcPct val="90000"/>
              </a:lnSpc>
              <a:spcAft>
                <a:spcPts val="0"/>
              </a:spcAft>
              <a:buFontTx/>
              <a:buNone/>
              <a:defRPr/>
            </a:pPr>
            <a:endParaRPr lang="en-US" sz="2000" dirty="0" smtClean="0"/>
          </a:p>
        </p:txBody>
      </p:sp>
      <p:sp>
        <p:nvSpPr>
          <p:cNvPr id="7" name="Rectangle 6"/>
          <p:cNvSpPr/>
          <p:nvPr/>
        </p:nvSpPr>
        <p:spPr>
          <a:xfrm>
            <a:off x="4648200" y="2057400"/>
            <a:ext cx="3962400" cy="3276600"/>
          </a:xfrm>
          <a:prstGeom prst="rect">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4"/>
          <p:cNvSpPr>
            <a:spLocks noGrp="1"/>
          </p:cNvSpPr>
          <p:nvPr>
            <p:ph type="title"/>
          </p:nvPr>
        </p:nvSpPr>
        <p:spPr/>
        <p:txBody>
          <a:bodyPr/>
          <a:lstStyle/>
          <a:p>
            <a:r>
              <a:rPr lang="en-US">
                <a:latin typeface="Calibri" charset="0"/>
              </a:rPr>
              <a:t>Federal Laws Requiring Affirmative Action by Federal Contractors</a:t>
            </a:r>
          </a:p>
        </p:txBody>
      </p:sp>
      <p:sp>
        <p:nvSpPr>
          <p:cNvPr id="6" name="Content Placeholder 5"/>
          <p:cNvSpPr>
            <a:spLocks noGrp="1"/>
          </p:cNvSpPr>
          <p:nvPr>
            <p:ph idx="1"/>
          </p:nvPr>
        </p:nvSpPr>
        <p:spPr>
          <a:xfrm>
            <a:off x="304800" y="1447800"/>
            <a:ext cx="8458200" cy="4876800"/>
          </a:xfrm>
        </p:spPr>
        <p:txBody>
          <a:bodyPr/>
          <a:lstStyle/>
          <a:p>
            <a:pPr marL="0" indent="0">
              <a:spcBef>
                <a:spcPts val="600"/>
              </a:spcBef>
              <a:spcAft>
                <a:spcPts val="600"/>
              </a:spcAft>
              <a:buClr>
                <a:srgbClr val="0000FF"/>
              </a:buClr>
              <a:buFont typeface="Arial" charset="0"/>
              <a:buNone/>
              <a:defRPr/>
            </a:pPr>
            <a:r>
              <a:rPr lang="en-US" sz="1800" dirty="0" smtClean="0">
                <a:cs typeface="+mn-cs"/>
              </a:rPr>
              <a:t>Hospitals are Federal Contractors if they:</a:t>
            </a:r>
          </a:p>
          <a:p>
            <a:pPr marL="577850" indent="-288925">
              <a:spcBef>
                <a:spcPts val="600"/>
              </a:spcBef>
              <a:spcAft>
                <a:spcPts val="600"/>
              </a:spcAft>
              <a:buClr>
                <a:srgbClr val="0000FF"/>
              </a:buClr>
              <a:buFont typeface="Wingdings" panose="05000000000000000000" pitchFamily="2" charset="2"/>
              <a:buChar char="§"/>
              <a:defRPr/>
            </a:pPr>
            <a:r>
              <a:rPr lang="en-US" sz="1800" dirty="0" smtClean="0">
                <a:cs typeface="+mn-cs"/>
              </a:rPr>
              <a:t>Have contracts with the federal government to provide health care to federal employees</a:t>
            </a:r>
          </a:p>
          <a:p>
            <a:pPr marL="577850" indent="-288925">
              <a:spcBef>
                <a:spcPts val="600"/>
              </a:spcBef>
              <a:spcAft>
                <a:spcPts val="600"/>
              </a:spcAft>
              <a:buClr>
                <a:srgbClr val="0000FF"/>
              </a:buClr>
              <a:buFont typeface="Wingdings" panose="05000000000000000000" pitchFamily="2" charset="2"/>
              <a:buChar char="§"/>
              <a:defRPr/>
            </a:pPr>
            <a:r>
              <a:rPr lang="en-US" sz="1800" dirty="0" smtClean="0">
                <a:cs typeface="+mn-cs"/>
              </a:rPr>
              <a:t>Provide health care services to active or retired military personnel under TRICARE</a:t>
            </a:r>
          </a:p>
          <a:p>
            <a:pPr marL="0" indent="0">
              <a:spcBef>
                <a:spcPts val="600"/>
              </a:spcBef>
              <a:spcAft>
                <a:spcPts val="600"/>
              </a:spcAft>
              <a:buClr>
                <a:srgbClr val="0000FF"/>
              </a:buClr>
              <a:buFont typeface="Arial" charset="0"/>
              <a:buNone/>
              <a:defRPr/>
            </a:pPr>
            <a:r>
              <a:rPr lang="en-US" sz="1800" dirty="0" smtClean="0">
                <a:cs typeface="+mn-cs"/>
              </a:rPr>
              <a:t>Some McLaren subsidiaries are Federal Contractors, therefore, the entire MHC system is considered a Federal Contractor.</a:t>
            </a:r>
          </a:p>
          <a:p>
            <a:pPr marL="0" indent="0">
              <a:spcBef>
                <a:spcPts val="600"/>
              </a:spcBef>
              <a:spcAft>
                <a:spcPts val="600"/>
              </a:spcAft>
              <a:buClr>
                <a:srgbClr val="0000FF"/>
              </a:buClr>
              <a:buFont typeface="Arial" charset="0"/>
              <a:buNone/>
              <a:defRPr/>
            </a:pPr>
            <a:r>
              <a:rPr lang="en-US" sz="1800" dirty="0" smtClean="0">
                <a:cs typeface="+mn-cs"/>
              </a:rPr>
              <a:t>Federal contractors must adhere to Federal laws requiring affirmative action:</a:t>
            </a:r>
          </a:p>
          <a:p>
            <a:pPr marL="577850" lvl="1" indent="-288925">
              <a:spcBef>
                <a:spcPts val="600"/>
              </a:spcBef>
              <a:spcAft>
                <a:spcPts val="600"/>
              </a:spcAft>
              <a:buClr>
                <a:srgbClr val="0000FF"/>
              </a:buClr>
              <a:buFont typeface="Wingdings" panose="05000000000000000000" pitchFamily="2" charset="2"/>
              <a:buChar char="§"/>
              <a:defRPr/>
            </a:pPr>
            <a:r>
              <a:rPr lang="en-US" sz="1800" dirty="0">
                <a:cs typeface="Arial"/>
              </a:rPr>
              <a:t>Executive Order 11246 – prohibits discrimination against applicants and employees based on race, color, religion, sex, sexual orientation, gender identity, national origin</a:t>
            </a:r>
          </a:p>
          <a:p>
            <a:pPr marL="577850" lvl="1" indent="-288925">
              <a:spcBef>
                <a:spcPts val="600"/>
              </a:spcBef>
              <a:spcAft>
                <a:spcPts val="600"/>
              </a:spcAft>
              <a:buClr>
                <a:srgbClr val="0000FF"/>
              </a:buClr>
              <a:buFont typeface="Wingdings" panose="05000000000000000000" pitchFamily="2" charset="2"/>
              <a:buChar char="§"/>
              <a:defRPr/>
            </a:pPr>
            <a:r>
              <a:rPr lang="en-US" sz="1800" dirty="0">
                <a:cs typeface="Arial"/>
              </a:rPr>
              <a:t>The Rehabilitation Act – prohibits discrimination based on mental and physical disabilities</a:t>
            </a:r>
          </a:p>
          <a:p>
            <a:pPr marL="577850" lvl="1" indent="-288925">
              <a:spcBef>
                <a:spcPts val="600"/>
              </a:spcBef>
              <a:spcAft>
                <a:spcPts val="600"/>
              </a:spcAft>
              <a:buClr>
                <a:srgbClr val="0000FF"/>
              </a:buClr>
              <a:buFont typeface="Wingdings" panose="05000000000000000000" pitchFamily="2" charset="2"/>
              <a:buChar char="§"/>
              <a:defRPr/>
            </a:pPr>
            <a:r>
              <a:rPr lang="en-US" sz="1800" dirty="0" smtClean="0">
                <a:cs typeface="Arial"/>
              </a:rPr>
              <a:t>Vietnam </a:t>
            </a:r>
            <a:r>
              <a:rPr lang="en-US" sz="1800" dirty="0">
                <a:cs typeface="Arial"/>
              </a:rPr>
              <a:t>Era Veterans </a:t>
            </a:r>
            <a:r>
              <a:rPr lang="en-US" sz="1800" dirty="0" smtClean="0">
                <a:cs typeface="Arial"/>
              </a:rPr>
              <a:t>Readjustment Assistance Act (VEVRAA) </a:t>
            </a:r>
            <a:r>
              <a:rPr lang="en-US" sz="1800" dirty="0">
                <a:cs typeface="Arial"/>
              </a:rPr>
              <a:t>– prohibits discrimination against ‘protected veterans’</a:t>
            </a:r>
          </a:p>
          <a:p>
            <a:pPr lvl="1">
              <a:spcAft>
                <a:spcPts val="600"/>
              </a:spcAft>
              <a:defRPr/>
            </a:pPr>
            <a:endParaRPr lang="en-US" dirty="0"/>
          </a:p>
        </p:txBody>
      </p:sp>
    </p:spTree>
    <p:extLst>
      <p:ext uri="{BB962C8B-B14F-4D97-AF65-F5344CB8AC3E}">
        <p14:creationId xmlns:p14="http://schemas.microsoft.com/office/powerpoint/2010/main" val="3045960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4"/>
          <p:cNvSpPr>
            <a:spLocks noGrp="1"/>
          </p:cNvSpPr>
          <p:nvPr>
            <p:ph type="title"/>
          </p:nvPr>
        </p:nvSpPr>
        <p:spPr/>
        <p:txBody>
          <a:bodyPr/>
          <a:lstStyle/>
          <a:p>
            <a:pPr eaLnBrk="1" hangingPunct="1"/>
            <a:r>
              <a:rPr lang="en-US" altLang="en-US" smtClean="0"/>
              <a:t>Lesson 2:  Patient Rights</a:t>
            </a:r>
          </a:p>
        </p:txBody>
      </p:sp>
      <p:sp>
        <p:nvSpPr>
          <p:cNvPr id="45059" name="Content Placeholder 5"/>
          <p:cNvSpPr>
            <a:spLocks noGrp="1"/>
          </p:cNvSpPr>
          <p:nvPr>
            <p:ph idx="1"/>
          </p:nvPr>
        </p:nvSpPr>
        <p:spPr/>
        <p:txBody>
          <a:bodyPr/>
          <a:lstStyle/>
          <a:p>
            <a:pPr eaLnBrk="1" hangingPunct="1">
              <a:buFont typeface="Arial" panose="020B0604020202020204" pitchFamily="34" charset="0"/>
              <a:buNone/>
            </a:pPr>
            <a:r>
              <a:rPr lang="en-US" altLang="en-US" sz="2000" b="1" smtClean="0"/>
              <a:t>Topics to be discussed include:  </a:t>
            </a:r>
          </a:p>
          <a:p>
            <a:pPr eaLnBrk="1" hangingPunct="1">
              <a:buFont typeface="Arial" panose="020B0604020202020204" pitchFamily="34" charset="0"/>
              <a:buNone/>
            </a:pPr>
            <a:endParaRPr lang="en-US" altLang="en-US" sz="900" b="1" smtClean="0"/>
          </a:p>
          <a:p>
            <a:pPr eaLnBrk="1" hangingPunct="1">
              <a:buClr>
                <a:srgbClr val="0000FF"/>
              </a:buClr>
              <a:buFont typeface="Calibri" panose="020F0502020204030204" pitchFamily="34" charset="0"/>
              <a:buAutoNum type="arabicPeriod"/>
            </a:pPr>
            <a:r>
              <a:rPr lang="en-US" altLang="en-US" sz="2000" smtClean="0"/>
              <a:t>Patient confidentiality</a:t>
            </a:r>
          </a:p>
          <a:p>
            <a:pPr eaLnBrk="1" hangingPunct="1">
              <a:buClr>
                <a:srgbClr val="0000FF"/>
              </a:buClr>
              <a:buFont typeface="Calibri" panose="020F0502020204030204" pitchFamily="34" charset="0"/>
              <a:buAutoNum type="arabicPeriod"/>
            </a:pPr>
            <a:r>
              <a:rPr lang="en-US" altLang="en-US" sz="2000" smtClean="0"/>
              <a:t>Patient participation in treatment decisions</a:t>
            </a:r>
          </a:p>
          <a:p>
            <a:pPr eaLnBrk="1" hangingPunct="1">
              <a:buClr>
                <a:srgbClr val="0000FF"/>
              </a:buClr>
              <a:buFont typeface="Calibri" panose="020F0502020204030204" pitchFamily="34" charset="0"/>
              <a:buAutoNum type="arabicPeriod"/>
            </a:pPr>
            <a:r>
              <a:rPr lang="en-US" altLang="en-US" sz="2000" smtClean="0"/>
              <a:t>Respect, safety, and nondiscrimination</a:t>
            </a:r>
          </a:p>
          <a:p>
            <a:pPr eaLnBrk="1" hangingPunct="1">
              <a:buClr>
                <a:srgbClr val="0000FF"/>
              </a:buClr>
              <a:buFont typeface="Calibri" panose="020F0502020204030204" pitchFamily="34" charset="0"/>
              <a:buAutoNum type="arabicPeriod"/>
            </a:pPr>
            <a:r>
              <a:rPr lang="en-US" altLang="en-US" sz="2000" smtClean="0"/>
              <a:t>Patient visitation rights</a:t>
            </a:r>
          </a:p>
          <a:p>
            <a:pPr eaLnBrk="1" hangingPunct="1">
              <a:buClr>
                <a:srgbClr val="0000FF"/>
              </a:buClr>
              <a:buFont typeface="Calibri" panose="020F0502020204030204" pitchFamily="34" charset="0"/>
              <a:buAutoNum type="arabicPeriod"/>
            </a:pPr>
            <a:r>
              <a:rPr lang="en-US" altLang="en-US" sz="2000" smtClean="0"/>
              <a:t>Grievances</a:t>
            </a:r>
          </a:p>
        </p:txBody>
      </p:sp>
      <p:pic>
        <p:nvPicPr>
          <p:cNvPr id="45060" name="Picture 6" descr="C:\Documents and Settings\ConnieM\Local Settings\Temporary Internet Files\Content.IE5\6F2MSLNI\MC900432663[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3581400"/>
            <a:ext cx="2438400" cy="2438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4"/>
          <p:cNvSpPr>
            <a:spLocks noGrp="1" noChangeArrowheads="1"/>
          </p:cNvSpPr>
          <p:nvPr>
            <p:ph type="title"/>
          </p:nvPr>
        </p:nvSpPr>
        <p:spPr/>
        <p:txBody>
          <a:bodyPr/>
          <a:lstStyle/>
          <a:p>
            <a:pPr algn="l" eaLnBrk="1" hangingPunct="1"/>
            <a:r>
              <a:rPr lang="en-US" altLang="en-US" sz="3600" b="1" smtClean="0">
                <a:solidFill>
                  <a:srgbClr val="0000FF"/>
                </a:solidFill>
              </a:rPr>
              <a:t>Patient Rights:  Confidentiality</a:t>
            </a:r>
          </a:p>
        </p:txBody>
      </p:sp>
      <p:sp>
        <p:nvSpPr>
          <p:cNvPr id="47107" name="Rectangle 5"/>
          <p:cNvSpPr>
            <a:spLocks noGrp="1" noChangeArrowheads="1"/>
          </p:cNvSpPr>
          <p:nvPr>
            <p:ph type="body" sz="half" idx="1"/>
          </p:nvPr>
        </p:nvSpPr>
        <p:spPr>
          <a:xfrm>
            <a:off x="457200" y="1600200"/>
            <a:ext cx="4800600" cy="4525963"/>
          </a:xfrm>
        </p:spPr>
        <p:txBody>
          <a:bodyPr/>
          <a:lstStyle/>
          <a:p>
            <a:pPr eaLnBrk="1" hangingPunct="1">
              <a:lnSpc>
                <a:spcPct val="80000"/>
              </a:lnSpc>
              <a:buFontTx/>
              <a:buNone/>
            </a:pPr>
            <a:r>
              <a:rPr lang="en-US" altLang="en-US" sz="2000" smtClean="0"/>
              <a:t>	Patients have the </a:t>
            </a:r>
            <a:r>
              <a:rPr lang="en-US" altLang="en-US" sz="2000" u="sng" smtClean="0"/>
              <a:t>right</a:t>
            </a:r>
            <a:r>
              <a:rPr lang="en-US" altLang="en-US" sz="2000" smtClean="0"/>
              <a:t> to privacy and confidentiality.</a:t>
            </a:r>
          </a:p>
          <a:p>
            <a:pPr eaLnBrk="1" hangingPunct="1">
              <a:lnSpc>
                <a:spcPct val="80000"/>
              </a:lnSpc>
              <a:buFontTx/>
              <a:buNone/>
            </a:pPr>
            <a:endParaRPr lang="en-US" altLang="en-US" sz="2000" b="1" smtClean="0">
              <a:solidFill>
                <a:srgbClr val="0000FF"/>
              </a:solidFill>
            </a:endParaRPr>
          </a:p>
          <a:p>
            <a:pPr eaLnBrk="1" hangingPunct="1">
              <a:lnSpc>
                <a:spcPct val="80000"/>
              </a:lnSpc>
              <a:buFontTx/>
              <a:buNone/>
            </a:pPr>
            <a:r>
              <a:rPr lang="en-US" altLang="en-US" sz="2000" b="1" smtClean="0">
                <a:solidFill>
                  <a:srgbClr val="0000FF"/>
                </a:solidFill>
              </a:rPr>
              <a:t>	</a:t>
            </a:r>
            <a:r>
              <a:rPr lang="en-US" altLang="en-US" sz="1800" b="1" smtClean="0">
                <a:solidFill>
                  <a:srgbClr val="0000FF"/>
                </a:solidFill>
              </a:rPr>
              <a:t>Please refer to the “MHC HIPAA”</a:t>
            </a:r>
          </a:p>
          <a:p>
            <a:pPr eaLnBrk="1" hangingPunct="1">
              <a:lnSpc>
                <a:spcPct val="80000"/>
              </a:lnSpc>
              <a:buFontTx/>
              <a:buNone/>
            </a:pPr>
            <a:r>
              <a:rPr lang="en-US" altLang="en-US" sz="1800" b="1" smtClean="0">
                <a:solidFill>
                  <a:srgbClr val="0000FF"/>
                </a:solidFill>
              </a:rPr>
              <a:t>	self-learning module. </a:t>
            </a:r>
          </a:p>
          <a:p>
            <a:pPr eaLnBrk="1" hangingPunct="1">
              <a:lnSpc>
                <a:spcPct val="80000"/>
              </a:lnSpc>
              <a:buFontTx/>
              <a:buNone/>
            </a:pPr>
            <a:endParaRPr lang="en-US" altLang="en-US" sz="1800" b="1" smtClean="0">
              <a:solidFill>
                <a:srgbClr val="0000FF"/>
              </a:solidFill>
            </a:endParaRPr>
          </a:p>
        </p:txBody>
      </p:sp>
      <p:pic>
        <p:nvPicPr>
          <p:cNvPr id="47108" name="Picture 8" descr="3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2986088"/>
            <a:ext cx="4373563" cy="33956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4"/>
          <p:cNvSpPr>
            <a:spLocks noGrp="1" noChangeArrowheads="1"/>
          </p:cNvSpPr>
          <p:nvPr>
            <p:ph type="title"/>
          </p:nvPr>
        </p:nvSpPr>
        <p:spPr/>
        <p:txBody>
          <a:bodyPr/>
          <a:lstStyle/>
          <a:p>
            <a:pPr eaLnBrk="1" hangingPunct="1"/>
            <a:r>
              <a:rPr lang="en-US" altLang="en-US" smtClean="0"/>
              <a:t>Participation in Treatment Decisions:  Disclosure</a:t>
            </a:r>
          </a:p>
        </p:txBody>
      </p:sp>
      <p:sp>
        <p:nvSpPr>
          <p:cNvPr id="44035" name="Rectangle 5"/>
          <p:cNvSpPr>
            <a:spLocks noGrp="1" noChangeArrowheads="1"/>
          </p:cNvSpPr>
          <p:nvPr>
            <p:ph sz="half" idx="1"/>
          </p:nvPr>
        </p:nvSpPr>
        <p:spPr/>
        <p:txBody>
          <a:bodyPr/>
          <a:lstStyle/>
          <a:p>
            <a:pPr eaLnBrk="1" hangingPunct="1">
              <a:buFontTx/>
              <a:buNone/>
              <a:defRPr/>
            </a:pPr>
            <a:r>
              <a:rPr lang="en-US" sz="2000" dirty="0" smtClean="0"/>
              <a:t>Patients have the right to:</a:t>
            </a:r>
          </a:p>
          <a:p>
            <a:pPr eaLnBrk="1" hangingPunct="1">
              <a:buFontTx/>
              <a:buNone/>
              <a:defRPr/>
            </a:pPr>
            <a:endParaRPr lang="en-US" sz="800" dirty="0" smtClean="0"/>
          </a:p>
          <a:p>
            <a:pPr lvl="1" eaLnBrk="1" hangingPunct="1">
              <a:buClr>
                <a:srgbClr val="0000FF"/>
              </a:buClr>
              <a:buFont typeface="Wingdings" pitchFamily="2" charset="2"/>
              <a:buChar char="§"/>
              <a:defRPr/>
            </a:pPr>
            <a:r>
              <a:rPr lang="en-US" sz="1800" dirty="0" smtClean="0"/>
              <a:t>Participate in decisions about their care </a:t>
            </a:r>
          </a:p>
          <a:p>
            <a:pPr lvl="1" eaLnBrk="1" hangingPunct="1">
              <a:buClr>
                <a:srgbClr val="0000FF"/>
              </a:buClr>
              <a:buFont typeface="Wingdings" pitchFamily="2" charset="2"/>
              <a:buChar char="§"/>
              <a:defRPr/>
            </a:pPr>
            <a:r>
              <a:rPr lang="en-US" sz="1800" dirty="0" smtClean="0"/>
              <a:t>Set the course of their treatment </a:t>
            </a:r>
          </a:p>
          <a:p>
            <a:pPr lvl="1" eaLnBrk="1" hangingPunct="1">
              <a:buClr>
                <a:srgbClr val="0000FF"/>
              </a:buClr>
              <a:buFont typeface="Wingdings" pitchFamily="2" charset="2"/>
              <a:buChar char="§"/>
              <a:defRPr/>
            </a:pPr>
            <a:r>
              <a:rPr lang="en-US" sz="1800" dirty="0" smtClean="0"/>
              <a:t>Refuse treatment </a:t>
            </a:r>
          </a:p>
          <a:p>
            <a:pPr lvl="1" eaLnBrk="1" hangingPunct="1">
              <a:buClr>
                <a:srgbClr val="0000FF"/>
              </a:buClr>
              <a:buFont typeface="Wingdings 2" pitchFamily="18" charset="2"/>
              <a:buChar char=""/>
              <a:defRPr/>
            </a:pPr>
            <a:endParaRPr lang="en-US" sz="800" dirty="0" smtClean="0"/>
          </a:p>
          <a:p>
            <a:pPr marL="0" indent="0" eaLnBrk="1" hangingPunct="1">
              <a:buFontTx/>
              <a:buNone/>
              <a:defRPr/>
            </a:pPr>
            <a:r>
              <a:rPr lang="en-US" sz="2000" dirty="0" smtClean="0"/>
              <a:t>To make informed decisions about treatment, patients must be given full and accurate information in a manner they can understand.</a:t>
            </a:r>
          </a:p>
        </p:txBody>
      </p:sp>
      <p:sp>
        <p:nvSpPr>
          <p:cNvPr id="23556" name="Rectangle 49"/>
          <p:cNvSpPr>
            <a:spLocks noGrp="1" noChangeArrowheads="1"/>
          </p:cNvSpPr>
          <p:nvPr>
            <p:ph sz="half" idx="2"/>
          </p:nvPr>
        </p:nvSpPr>
        <p:spPr>
          <a:xfrm>
            <a:off x="5486400" y="1828800"/>
            <a:ext cx="2819400" cy="1981200"/>
          </a:xfrm>
          <a:ln>
            <a:solidFill>
              <a:srgbClr val="0000FF"/>
            </a:solidFill>
          </a:ln>
        </p:spPr>
        <p:txBody>
          <a:bodyPr/>
          <a:lstStyle/>
          <a:p>
            <a:pPr eaLnBrk="1" hangingPunct="1">
              <a:buFont typeface="Arial" charset="0"/>
              <a:buChar char="•"/>
              <a:defRPr/>
            </a:pPr>
            <a:endParaRPr lang="en-US" dirty="0" smtClean="0"/>
          </a:p>
          <a:p>
            <a:pPr marL="914400" indent="-285750" eaLnBrk="1" hangingPunct="1">
              <a:buClr>
                <a:srgbClr val="0000FF"/>
              </a:buClr>
              <a:buFont typeface="Wingdings" pitchFamily="2" charset="2"/>
              <a:buChar char="§"/>
              <a:tabLst>
                <a:tab pos="914400" algn="l"/>
              </a:tabLst>
              <a:defRPr/>
            </a:pPr>
            <a:endParaRPr lang="en-US" sz="1800" dirty="0" smtClean="0"/>
          </a:p>
          <a:p>
            <a:pPr marL="566738" indent="-334963" eaLnBrk="1" hangingPunct="1">
              <a:buClr>
                <a:srgbClr val="0000FF"/>
              </a:buClr>
              <a:buFont typeface="Wingdings" pitchFamily="2" charset="2"/>
              <a:buChar char="§"/>
              <a:tabLst>
                <a:tab pos="914400" algn="l"/>
              </a:tabLst>
              <a:defRPr/>
            </a:pPr>
            <a:r>
              <a:rPr lang="en-US" sz="1800" dirty="0" smtClean="0"/>
              <a:t>Diagnosis</a:t>
            </a:r>
          </a:p>
          <a:p>
            <a:pPr marL="566738" lvl="2" indent="-334963" eaLnBrk="1" hangingPunct="1">
              <a:buClr>
                <a:srgbClr val="0000FF"/>
              </a:buClr>
              <a:buFont typeface="Wingdings" pitchFamily="2" charset="2"/>
              <a:buChar char="§"/>
              <a:defRPr/>
            </a:pPr>
            <a:r>
              <a:rPr lang="en-US" sz="1800" dirty="0" smtClean="0"/>
              <a:t>Prognosis</a:t>
            </a:r>
          </a:p>
          <a:p>
            <a:pPr marL="566738" lvl="2" indent="-334963" eaLnBrk="1" hangingPunct="1">
              <a:buClr>
                <a:srgbClr val="0000FF"/>
              </a:buClr>
              <a:buFont typeface="Wingdings" pitchFamily="2" charset="2"/>
              <a:buChar char="§"/>
              <a:defRPr/>
            </a:pPr>
            <a:r>
              <a:rPr lang="en-US" sz="1800" dirty="0" smtClean="0"/>
              <a:t>Treatment Options</a:t>
            </a:r>
          </a:p>
        </p:txBody>
      </p:sp>
      <p:sp>
        <p:nvSpPr>
          <p:cNvPr id="49157" name="TextBox 6"/>
          <p:cNvSpPr txBox="1">
            <a:spLocks noChangeArrowheads="1"/>
          </p:cNvSpPr>
          <p:nvPr/>
        </p:nvSpPr>
        <p:spPr bwMode="auto">
          <a:xfrm>
            <a:off x="5486400" y="1800225"/>
            <a:ext cx="2819400" cy="584200"/>
          </a:xfrm>
          <a:prstGeom prst="rect">
            <a:avLst/>
          </a:prstGeom>
          <a:solidFill>
            <a:srgbClr val="0000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600" b="1">
                <a:solidFill>
                  <a:schemeClr val="bg1"/>
                </a:solidFill>
                <a:latin typeface="Arial" panose="020B0604020202020204" pitchFamily="34" charset="0"/>
              </a:rPr>
              <a:t>Patients have the right to know their:</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p:cNvSpPr>
            <a:spLocks noGrp="1" noChangeArrowheads="1"/>
          </p:cNvSpPr>
          <p:nvPr>
            <p:ph type="title"/>
          </p:nvPr>
        </p:nvSpPr>
        <p:spPr>
          <a:xfrm>
            <a:off x="533400" y="274638"/>
            <a:ext cx="8382000" cy="1143000"/>
          </a:xfrm>
        </p:spPr>
        <p:txBody>
          <a:bodyPr/>
          <a:lstStyle/>
          <a:p>
            <a:pPr algn="l" eaLnBrk="1" hangingPunct="1"/>
            <a:r>
              <a:rPr lang="en-US" altLang="en-US" sz="3800" b="1" smtClean="0">
                <a:solidFill>
                  <a:srgbClr val="0000FF"/>
                </a:solidFill>
              </a:rPr>
              <a:t>Respect, Safety, and Nondiscrimination: Respect Patients</a:t>
            </a:r>
          </a:p>
        </p:txBody>
      </p:sp>
      <p:sp>
        <p:nvSpPr>
          <p:cNvPr id="52227" name="Rectangle 5"/>
          <p:cNvSpPr>
            <a:spLocks noGrp="1" noChangeArrowheads="1"/>
          </p:cNvSpPr>
          <p:nvPr>
            <p:ph type="body" sz="half" idx="1"/>
          </p:nvPr>
        </p:nvSpPr>
        <p:spPr>
          <a:xfrm>
            <a:off x="457200" y="1600200"/>
            <a:ext cx="4419600" cy="4525963"/>
          </a:xfrm>
        </p:spPr>
        <p:txBody>
          <a:bodyPr/>
          <a:lstStyle/>
          <a:p>
            <a:pPr marL="0" indent="0" eaLnBrk="1" hangingPunct="1">
              <a:lnSpc>
                <a:spcPct val="80000"/>
              </a:lnSpc>
              <a:buFontTx/>
              <a:buNone/>
              <a:defRPr/>
            </a:pPr>
            <a:r>
              <a:rPr lang="en-US" sz="2000" b="1" dirty="0" smtClean="0"/>
              <a:t>Patient’s have the right to considerate, respectful and compassionate care.  </a:t>
            </a:r>
          </a:p>
          <a:p>
            <a:pPr marL="60325" indent="-60325" eaLnBrk="1" hangingPunct="1">
              <a:lnSpc>
                <a:spcPct val="80000"/>
              </a:lnSpc>
              <a:buFontTx/>
              <a:buNone/>
              <a:defRPr/>
            </a:pPr>
            <a:r>
              <a:rPr lang="en-US" sz="2000" dirty="0" smtClean="0"/>
              <a:t>Respect means valuing the patient's:</a:t>
            </a:r>
          </a:p>
          <a:p>
            <a:pPr lvl="1" eaLnBrk="1" hangingPunct="1">
              <a:lnSpc>
                <a:spcPct val="80000"/>
              </a:lnSpc>
              <a:buClr>
                <a:srgbClr val="0000FF"/>
              </a:buClr>
              <a:buFont typeface="Wingdings" pitchFamily="2" charset="2"/>
              <a:buChar char="§"/>
              <a:defRPr/>
            </a:pPr>
            <a:r>
              <a:rPr lang="en-US" sz="1800" dirty="0" smtClean="0"/>
              <a:t>Needs </a:t>
            </a:r>
          </a:p>
          <a:p>
            <a:pPr lvl="1" eaLnBrk="1" hangingPunct="1">
              <a:lnSpc>
                <a:spcPct val="80000"/>
              </a:lnSpc>
              <a:buClr>
                <a:srgbClr val="0000FF"/>
              </a:buClr>
              <a:buFont typeface="Wingdings" pitchFamily="2" charset="2"/>
              <a:buChar char="§"/>
              <a:defRPr/>
            </a:pPr>
            <a:r>
              <a:rPr lang="en-US" sz="1800" dirty="0" smtClean="0"/>
              <a:t>Desires </a:t>
            </a:r>
          </a:p>
          <a:p>
            <a:pPr lvl="1" eaLnBrk="1" hangingPunct="1">
              <a:lnSpc>
                <a:spcPct val="80000"/>
              </a:lnSpc>
              <a:buClr>
                <a:srgbClr val="0000FF"/>
              </a:buClr>
              <a:buFont typeface="Wingdings" pitchFamily="2" charset="2"/>
              <a:buChar char="§"/>
              <a:defRPr/>
            </a:pPr>
            <a:r>
              <a:rPr lang="en-US" sz="1800" dirty="0" smtClean="0"/>
              <a:t>Feelings </a:t>
            </a:r>
          </a:p>
          <a:p>
            <a:pPr lvl="1" eaLnBrk="1" hangingPunct="1">
              <a:lnSpc>
                <a:spcPct val="80000"/>
              </a:lnSpc>
              <a:buClr>
                <a:srgbClr val="0000FF"/>
              </a:buClr>
              <a:buFont typeface="Wingdings" pitchFamily="2" charset="2"/>
              <a:buChar char="§"/>
              <a:defRPr/>
            </a:pPr>
            <a:r>
              <a:rPr lang="en-US" sz="1800" dirty="0" smtClean="0"/>
              <a:t>Ideas </a:t>
            </a:r>
          </a:p>
          <a:p>
            <a:pPr marL="0" lvl="1" indent="0" eaLnBrk="1" hangingPunct="1">
              <a:lnSpc>
                <a:spcPct val="80000"/>
              </a:lnSpc>
              <a:buClr>
                <a:srgbClr val="0000FF"/>
              </a:buClr>
              <a:buFont typeface="Verdana" pitchFamily="34" charset="0"/>
              <a:buNone/>
              <a:defRPr/>
            </a:pPr>
            <a:r>
              <a:rPr lang="en-US" sz="2000" b="1" dirty="0" smtClean="0"/>
              <a:t>Healthcare providers must respect the patient's:</a:t>
            </a:r>
          </a:p>
          <a:p>
            <a:pPr lvl="1" eaLnBrk="1" hangingPunct="1">
              <a:lnSpc>
                <a:spcPct val="80000"/>
              </a:lnSpc>
              <a:buClr>
                <a:srgbClr val="0000FF"/>
              </a:buClr>
              <a:buFont typeface="Wingdings" pitchFamily="2" charset="2"/>
              <a:buChar char="§"/>
              <a:defRPr/>
            </a:pPr>
            <a:r>
              <a:rPr lang="en-US" sz="1800" dirty="0" smtClean="0"/>
              <a:t>Cultural and personal values, beliefs, and preferences </a:t>
            </a:r>
          </a:p>
          <a:p>
            <a:pPr lvl="1" eaLnBrk="1" hangingPunct="1">
              <a:lnSpc>
                <a:spcPct val="80000"/>
              </a:lnSpc>
              <a:buClr>
                <a:srgbClr val="0000FF"/>
              </a:buClr>
              <a:buFont typeface="Wingdings" pitchFamily="2" charset="2"/>
              <a:buChar char="§"/>
              <a:defRPr/>
            </a:pPr>
            <a:r>
              <a:rPr lang="en-US" sz="1800" dirty="0" smtClean="0"/>
              <a:t>Right to privacy </a:t>
            </a:r>
          </a:p>
          <a:p>
            <a:pPr lvl="1" eaLnBrk="1" hangingPunct="1">
              <a:lnSpc>
                <a:spcPct val="80000"/>
              </a:lnSpc>
              <a:buClr>
                <a:srgbClr val="0000FF"/>
              </a:buClr>
              <a:buFont typeface="Wingdings" pitchFamily="2" charset="2"/>
              <a:buChar char="§"/>
              <a:defRPr/>
            </a:pPr>
            <a:r>
              <a:rPr lang="en-US" sz="1800" dirty="0" smtClean="0"/>
              <a:t>Right to effective communication </a:t>
            </a:r>
          </a:p>
          <a:p>
            <a:pPr lvl="1" eaLnBrk="1" hangingPunct="1">
              <a:lnSpc>
                <a:spcPct val="80000"/>
              </a:lnSpc>
              <a:buClr>
                <a:srgbClr val="0000FF"/>
              </a:buClr>
              <a:buFont typeface="Wingdings" pitchFamily="2" charset="2"/>
              <a:buChar char="§"/>
              <a:defRPr/>
            </a:pPr>
            <a:r>
              <a:rPr lang="en-US" sz="1800" dirty="0" smtClean="0"/>
              <a:t>Right to pain management </a:t>
            </a:r>
          </a:p>
          <a:p>
            <a:pPr eaLnBrk="1" hangingPunct="1">
              <a:lnSpc>
                <a:spcPct val="80000"/>
              </a:lnSpc>
              <a:buFont typeface="Arial" charset="0"/>
              <a:buChar char="•"/>
              <a:defRPr/>
            </a:pPr>
            <a:endParaRPr lang="en-US" sz="2400" dirty="0" smtClean="0"/>
          </a:p>
        </p:txBody>
      </p:sp>
      <p:pic>
        <p:nvPicPr>
          <p:cNvPr id="51204" name="Picture 7" descr="3007"/>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145088" y="1828800"/>
            <a:ext cx="3022600" cy="4038600"/>
          </a:xfr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4"/>
          <p:cNvSpPr>
            <a:spLocks noGrp="1" noChangeArrowheads="1"/>
          </p:cNvSpPr>
          <p:nvPr>
            <p:ph type="title"/>
          </p:nvPr>
        </p:nvSpPr>
        <p:spPr>
          <a:xfrm>
            <a:off x="457200" y="274638"/>
            <a:ext cx="8305800" cy="1143000"/>
          </a:xfrm>
        </p:spPr>
        <p:txBody>
          <a:bodyPr/>
          <a:lstStyle/>
          <a:p>
            <a:pPr algn="l" eaLnBrk="1" hangingPunct="1"/>
            <a:r>
              <a:rPr lang="en-US" altLang="en-US" sz="3800" b="1" smtClean="0">
                <a:solidFill>
                  <a:srgbClr val="0000FF"/>
                </a:solidFill>
              </a:rPr>
              <a:t>Respect, Safety, and Nondiscrimination: Respect Into Action</a:t>
            </a:r>
          </a:p>
        </p:txBody>
      </p:sp>
      <p:sp>
        <p:nvSpPr>
          <p:cNvPr id="53251" name="Rectangle 5"/>
          <p:cNvSpPr>
            <a:spLocks noGrp="1" noChangeArrowheads="1"/>
          </p:cNvSpPr>
          <p:nvPr>
            <p:ph type="body" sz="half" idx="1"/>
          </p:nvPr>
        </p:nvSpPr>
        <p:spPr>
          <a:xfrm>
            <a:off x="457200" y="1600200"/>
            <a:ext cx="4191000" cy="4602163"/>
          </a:xfrm>
        </p:spPr>
        <p:txBody>
          <a:bodyPr/>
          <a:lstStyle/>
          <a:p>
            <a:pPr marL="0" indent="0" eaLnBrk="1" hangingPunct="1">
              <a:lnSpc>
                <a:spcPct val="80000"/>
              </a:lnSpc>
              <a:buFontTx/>
              <a:buNone/>
              <a:defRPr/>
            </a:pPr>
            <a:r>
              <a:rPr lang="en-US" sz="2000" b="1" dirty="0" smtClean="0"/>
              <a:t>You should put your respect for patient rights into action by:</a:t>
            </a:r>
          </a:p>
          <a:p>
            <a:pPr lvl="1" eaLnBrk="1" hangingPunct="1">
              <a:lnSpc>
                <a:spcPct val="80000"/>
              </a:lnSpc>
              <a:buClr>
                <a:srgbClr val="0000FF"/>
              </a:buClr>
              <a:buFont typeface="Wingdings" pitchFamily="2" charset="2"/>
              <a:buChar char="§"/>
              <a:defRPr/>
            </a:pPr>
            <a:r>
              <a:rPr lang="en-US" sz="1800" dirty="0" smtClean="0"/>
              <a:t>Treating each patient in a respectful manner that supports his or her dignity </a:t>
            </a:r>
          </a:p>
          <a:p>
            <a:pPr lvl="1" eaLnBrk="1" hangingPunct="1">
              <a:lnSpc>
                <a:spcPct val="80000"/>
              </a:lnSpc>
              <a:buClr>
                <a:srgbClr val="0000FF"/>
              </a:buClr>
              <a:buFont typeface="Wingdings" pitchFamily="2" charset="2"/>
              <a:buChar char="§"/>
              <a:defRPr/>
            </a:pPr>
            <a:r>
              <a:rPr lang="en-US" sz="1800" dirty="0" smtClean="0"/>
              <a:t>Involving each patient in his or her care, treatment, and services </a:t>
            </a:r>
          </a:p>
          <a:p>
            <a:pPr lvl="1" eaLnBrk="1" hangingPunct="1">
              <a:lnSpc>
                <a:spcPct val="80000"/>
              </a:lnSpc>
              <a:buClr>
                <a:srgbClr val="0000FF"/>
              </a:buClr>
              <a:buFont typeface="Wingdings" pitchFamily="2" charset="2"/>
              <a:buChar char="§"/>
              <a:defRPr/>
            </a:pPr>
            <a:r>
              <a:rPr lang="en-US" sz="1800" dirty="0" smtClean="0"/>
              <a:t>Accommodating religious or other spiritual services </a:t>
            </a:r>
          </a:p>
          <a:p>
            <a:pPr marL="0" lvl="1" indent="0" eaLnBrk="1" hangingPunct="1">
              <a:lnSpc>
                <a:spcPct val="80000"/>
              </a:lnSpc>
              <a:buClr>
                <a:srgbClr val="0000FF"/>
              </a:buClr>
              <a:buFont typeface="Verdana" pitchFamily="34" charset="0"/>
              <a:buNone/>
              <a:defRPr/>
            </a:pPr>
            <a:r>
              <a:rPr lang="en-US" sz="2000" b="1" dirty="0" smtClean="0"/>
              <a:t>Treat patients with common courtesy. For example: </a:t>
            </a:r>
          </a:p>
          <a:p>
            <a:pPr lvl="1" eaLnBrk="1" hangingPunct="1">
              <a:lnSpc>
                <a:spcPct val="80000"/>
              </a:lnSpc>
              <a:buClr>
                <a:srgbClr val="0000FF"/>
              </a:buClr>
              <a:buFont typeface="Wingdings" pitchFamily="2" charset="2"/>
              <a:buChar char="§"/>
              <a:defRPr/>
            </a:pPr>
            <a:r>
              <a:rPr lang="en-US" sz="1800" dirty="0" smtClean="0"/>
              <a:t>Knock and wait before entering a patient's room. </a:t>
            </a:r>
          </a:p>
          <a:p>
            <a:pPr lvl="1" eaLnBrk="1" hangingPunct="1">
              <a:lnSpc>
                <a:spcPct val="80000"/>
              </a:lnSpc>
              <a:buClr>
                <a:srgbClr val="0000FF"/>
              </a:buClr>
              <a:buFont typeface="Wingdings" pitchFamily="2" charset="2"/>
              <a:buChar char="§"/>
              <a:defRPr/>
            </a:pPr>
            <a:r>
              <a:rPr lang="en-US" sz="1800" dirty="0" smtClean="0"/>
              <a:t>Respond politely to patients. </a:t>
            </a:r>
          </a:p>
          <a:p>
            <a:pPr lvl="1" eaLnBrk="1" hangingPunct="1">
              <a:lnSpc>
                <a:spcPct val="80000"/>
              </a:lnSpc>
              <a:buClr>
                <a:srgbClr val="0000FF"/>
              </a:buClr>
              <a:buFont typeface="Wingdings" pitchFamily="2" charset="2"/>
              <a:buChar char="§"/>
              <a:defRPr/>
            </a:pPr>
            <a:r>
              <a:rPr lang="en-US" sz="1800" dirty="0" smtClean="0"/>
              <a:t>Listen to patients. </a:t>
            </a:r>
          </a:p>
          <a:p>
            <a:pPr lvl="1" eaLnBrk="1" hangingPunct="1">
              <a:lnSpc>
                <a:spcPct val="80000"/>
              </a:lnSpc>
              <a:buClr>
                <a:srgbClr val="0000FF"/>
              </a:buClr>
              <a:buFont typeface="Wingdings" pitchFamily="2" charset="2"/>
              <a:buChar char="§"/>
              <a:defRPr/>
            </a:pPr>
            <a:r>
              <a:rPr lang="en-US" sz="1800" dirty="0" smtClean="0"/>
              <a:t>Remain compassionate. </a:t>
            </a:r>
          </a:p>
          <a:p>
            <a:pPr lvl="1" eaLnBrk="1" hangingPunct="1">
              <a:lnSpc>
                <a:spcPct val="80000"/>
              </a:lnSpc>
              <a:buClr>
                <a:srgbClr val="0000FF"/>
              </a:buClr>
              <a:buFont typeface="Verdana" pitchFamily="34" charset="0"/>
              <a:buChar char="•"/>
              <a:defRPr/>
            </a:pPr>
            <a:endParaRPr lang="en-US" sz="1800" dirty="0" smtClean="0"/>
          </a:p>
        </p:txBody>
      </p:sp>
      <p:pic>
        <p:nvPicPr>
          <p:cNvPr id="53252" name="Picture 8" descr="300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3188" y="1600200"/>
            <a:ext cx="3421062"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4"/>
          <p:cNvSpPr>
            <a:spLocks noGrp="1" noChangeArrowheads="1"/>
          </p:cNvSpPr>
          <p:nvPr>
            <p:ph type="title"/>
          </p:nvPr>
        </p:nvSpPr>
        <p:spPr/>
        <p:txBody>
          <a:bodyPr/>
          <a:lstStyle/>
          <a:p>
            <a:pPr algn="l" eaLnBrk="1" hangingPunct="1"/>
            <a:r>
              <a:rPr lang="en-US" altLang="en-US" sz="3800" b="1" smtClean="0">
                <a:solidFill>
                  <a:srgbClr val="0000FF"/>
                </a:solidFill>
              </a:rPr>
              <a:t>Respect, Safety, and Nondiscrimination: Safety</a:t>
            </a:r>
          </a:p>
        </p:txBody>
      </p:sp>
      <p:sp>
        <p:nvSpPr>
          <p:cNvPr id="57347" name="Rectangle 5"/>
          <p:cNvSpPr>
            <a:spLocks noGrp="1" noChangeArrowheads="1"/>
          </p:cNvSpPr>
          <p:nvPr>
            <p:ph type="body" sz="half" idx="1"/>
          </p:nvPr>
        </p:nvSpPr>
        <p:spPr>
          <a:xfrm>
            <a:off x="457200" y="1828800"/>
            <a:ext cx="4114800" cy="4525963"/>
          </a:xfrm>
        </p:spPr>
        <p:txBody>
          <a:bodyPr/>
          <a:lstStyle/>
          <a:p>
            <a:pPr marL="0" indent="0" eaLnBrk="1" hangingPunct="1">
              <a:lnSpc>
                <a:spcPct val="90000"/>
              </a:lnSpc>
              <a:buFontTx/>
              <a:buNone/>
              <a:defRPr/>
            </a:pPr>
            <a:r>
              <a:rPr lang="en-US" sz="2000" dirty="0" smtClean="0"/>
              <a:t>Patients have the right to safety and security.  Do your part to ensure a safe environment of care for your patients.  </a:t>
            </a:r>
          </a:p>
          <a:p>
            <a:pPr marL="0" indent="0" eaLnBrk="1" hangingPunct="1">
              <a:lnSpc>
                <a:spcPct val="90000"/>
              </a:lnSpc>
              <a:buFontTx/>
              <a:buNone/>
              <a:defRPr/>
            </a:pPr>
            <a:endParaRPr lang="en-US" sz="800" dirty="0" smtClean="0"/>
          </a:p>
          <a:p>
            <a:pPr marL="0" indent="0" eaLnBrk="1" hangingPunct="1">
              <a:lnSpc>
                <a:spcPct val="90000"/>
              </a:lnSpc>
              <a:buFontTx/>
              <a:buNone/>
              <a:defRPr/>
            </a:pPr>
            <a:r>
              <a:rPr lang="en-US" sz="2000" dirty="0" smtClean="0"/>
              <a:t>Know your facility's policies for:</a:t>
            </a:r>
          </a:p>
          <a:p>
            <a:pPr marL="0" indent="0" eaLnBrk="1" hangingPunct="1">
              <a:lnSpc>
                <a:spcPct val="90000"/>
              </a:lnSpc>
              <a:buFontTx/>
              <a:buNone/>
              <a:defRPr/>
            </a:pPr>
            <a:endParaRPr lang="en-US" sz="400" dirty="0" smtClean="0"/>
          </a:p>
          <a:p>
            <a:pPr lvl="1" eaLnBrk="1" hangingPunct="1">
              <a:lnSpc>
                <a:spcPct val="90000"/>
              </a:lnSpc>
              <a:buClr>
                <a:srgbClr val="0000FF"/>
              </a:buClr>
              <a:buFont typeface="Wingdings" pitchFamily="2" charset="2"/>
              <a:buChar char="§"/>
              <a:defRPr/>
            </a:pPr>
            <a:r>
              <a:rPr lang="en-US" sz="1800" dirty="0" smtClean="0"/>
              <a:t>Environmental safety </a:t>
            </a:r>
          </a:p>
          <a:p>
            <a:pPr lvl="1" eaLnBrk="1" hangingPunct="1">
              <a:lnSpc>
                <a:spcPct val="90000"/>
              </a:lnSpc>
              <a:buClr>
                <a:srgbClr val="0000FF"/>
              </a:buClr>
              <a:buFont typeface="Wingdings" pitchFamily="2" charset="2"/>
              <a:buChar char="§"/>
              <a:defRPr/>
            </a:pPr>
            <a:r>
              <a:rPr lang="en-US" sz="1800" dirty="0" smtClean="0"/>
              <a:t>Infection control </a:t>
            </a:r>
          </a:p>
          <a:p>
            <a:pPr lvl="1" eaLnBrk="1" hangingPunct="1">
              <a:lnSpc>
                <a:spcPct val="90000"/>
              </a:lnSpc>
              <a:buClr>
                <a:srgbClr val="0000FF"/>
              </a:buClr>
              <a:buFont typeface="Wingdings" pitchFamily="2" charset="2"/>
              <a:buChar char="§"/>
              <a:defRPr/>
            </a:pPr>
            <a:r>
              <a:rPr lang="en-US" sz="1800" dirty="0" smtClean="0"/>
              <a:t>Security </a:t>
            </a:r>
          </a:p>
          <a:p>
            <a:pPr lvl="1" indent="-742950" eaLnBrk="1" hangingPunct="1">
              <a:lnSpc>
                <a:spcPct val="90000"/>
              </a:lnSpc>
              <a:buClr>
                <a:srgbClr val="0000FF"/>
              </a:buClr>
              <a:buFont typeface="Arial" charset="0"/>
              <a:buNone/>
              <a:defRPr/>
            </a:pPr>
            <a:r>
              <a:rPr lang="en-US" sz="1800" dirty="0" smtClean="0"/>
              <a:t>Report to your supervisor immediately if:</a:t>
            </a:r>
          </a:p>
          <a:p>
            <a:pPr lvl="1" eaLnBrk="1" hangingPunct="1">
              <a:lnSpc>
                <a:spcPct val="90000"/>
              </a:lnSpc>
              <a:buClr>
                <a:srgbClr val="0000FF"/>
              </a:buClr>
              <a:buFont typeface="Wingdings" pitchFamily="2" charset="2"/>
              <a:buChar char="§"/>
              <a:defRPr/>
            </a:pPr>
            <a:r>
              <a:rPr lang="en-US" sz="1800" dirty="0" smtClean="0"/>
              <a:t>You think a patient may be victim of abuse</a:t>
            </a:r>
          </a:p>
          <a:p>
            <a:pPr lvl="1" eaLnBrk="1" hangingPunct="1">
              <a:lnSpc>
                <a:spcPct val="90000"/>
              </a:lnSpc>
              <a:buClr>
                <a:srgbClr val="0000FF"/>
              </a:buClr>
              <a:buFont typeface="Wingdings" pitchFamily="2" charset="2"/>
              <a:buChar char="§"/>
              <a:defRPr/>
            </a:pPr>
            <a:r>
              <a:rPr lang="en-US" sz="1800" dirty="0" smtClean="0"/>
              <a:t>A patient asks for protection from abuse</a:t>
            </a:r>
          </a:p>
          <a:p>
            <a:pPr lvl="1" eaLnBrk="1" hangingPunct="1">
              <a:lnSpc>
                <a:spcPct val="90000"/>
              </a:lnSpc>
              <a:buClr>
                <a:srgbClr val="0000FF"/>
              </a:buClr>
              <a:buFont typeface="Arial" charset="0"/>
              <a:buNone/>
              <a:defRPr/>
            </a:pPr>
            <a:endParaRPr lang="en-US" sz="800" dirty="0" smtClean="0"/>
          </a:p>
          <a:p>
            <a:pPr lvl="1" indent="-742950" eaLnBrk="1" hangingPunct="1">
              <a:lnSpc>
                <a:spcPct val="90000"/>
              </a:lnSpc>
              <a:buClr>
                <a:srgbClr val="0000FF"/>
              </a:buClr>
              <a:buFont typeface="Arial" charset="0"/>
              <a:buNone/>
              <a:defRPr/>
            </a:pPr>
            <a:endParaRPr lang="en-US" sz="2000" dirty="0" smtClean="0"/>
          </a:p>
        </p:txBody>
      </p:sp>
      <p:pic>
        <p:nvPicPr>
          <p:cNvPr id="55300" name="Picture 8" descr="300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1752600"/>
            <a:ext cx="3810000" cy="34242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5301" name="TextBox 5"/>
          <p:cNvSpPr txBox="1">
            <a:spLocks noChangeArrowheads="1"/>
          </p:cNvSpPr>
          <p:nvPr/>
        </p:nvSpPr>
        <p:spPr bwMode="auto">
          <a:xfrm>
            <a:off x="4800600" y="4572000"/>
            <a:ext cx="3733800" cy="615950"/>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600" b="1">
                <a:latin typeface="Arial" panose="020B0604020202020204" pitchFamily="34" charset="0"/>
              </a:rPr>
              <a:t>Patients are vulnerable.  </a:t>
            </a:r>
          </a:p>
          <a:p>
            <a:pPr algn="ctr" eaLnBrk="1" hangingPunct="1">
              <a:spcBef>
                <a:spcPct val="0"/>
              </a:spcBef>
              <a:buFontTx/>
              <a:buNone/>
            </a:pPr>
            <a:r>
              <a:rPr lang="en-US" altLang="en-US" sz="1600" b="1">
                <a:latin typeface="Arial" panose="020B0604020202020204" pitchFamily="34" charset="0"/>
              </a:rPr>
              <a:t>You are responsible for their safety</a:t>
            </a:r>
            <a:r>
              <a:rPr lang="en-US" altLang="en-US" sz="1800">
                <a:latin typeface="Arial" panose="020B0604020202020204" pitchFamily="34" charset="0"/>
              </a:rPr>
              <a: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4"/>
          <p:cNvSpPr>
            <a:spLocks noGrp="1" noChangeArrowheads="1"/>
          </p:cNvSpPr>
          <p:nvPr>
            <p:ph type="title"/>
          </p:nvPr>
        </p:nvSpPr>
        <p:spPr/>
        <p:txBody>
          <a:bodyPr/>
          <a:lstStyle/>
          <a:p>
            <a:pPr algn="l" eaLnBrk="1" hangingPunct="1"/>
            <a:r>
              <a:rPr lang="en-US" altLang="en-US" sz="3800" b="1" smtClean="0">
                <a:solidFill>
                  <a:srgbClr val="0000FF"/>
                </a:solidFill>
              </a:rPr>
              <a:t>Respect, Safety, and Nondiscrimination: Nondiscrimination</a:t>
            </a:r>
          </a:p>
        </p:txBody>
      </p:sp>
      <p:sp>
        <p:nvSpPr>
          <p:cNvPr id="57347" name="Rectangle 5"/>
          <p:cNvSpPr>
            <a:spLocks noGrp="1" noChangeArrowheads="1"/>
          </p:cNvSpPr>
          <p:nvPr>
            <p:ph type="body" sz="half" idx="1"/>
          </p:nvPr>
        </p:nvSpPr>
        <p:spPr>
          <a:xfrm>
            <a:off x="457200" y="1447800"/>
            <a:ext cx="4495800" cy="4678363"/>
          </a:xfrm>
        </p:spPr>
        <p:txBody>
          <a:bodyPr/>
          <a:lstStyle/>
          <a:p>
            <a:pPr marL="0" indent="0" eaLnBrk="1" hangingPunct="1">
              <a:lnSpc>
                <a:spcPct val="80000"/>
              </a:lnSpc>
              <a:buFontTx/>
              <a:buNone/>
            </a:pPr>
            <a:r>
              <a:rPr lang="en-US" altLang="en-US" sz="2000" smtClean="0"/>
              <a:t>All patients have the right to fair and equal healthcare.  </a:t>
            </a:r>
          </a:p>
          <a:p>
            <a:pPr marL="0" indent="0" eaLnBrk="1" hangingPunct="1">
              <a:lnSpc>
                <a:spcPct val="80000"/>
              </a:lnSpc>
              <a:buFontTx/>
              <a:buNone/>
            </a:pPr>
            <a:r>
              <a:rPr lang="en-US" altLang="en-US" sz="2000" smtClean="0"/>
              <a:t>This is true regardless of:</a:t>
            </a:r>
          </a:p>
          <a:p>
            <a:pPr lvl="1" eaLnBrk="1" hangingPunct="1">
              <a:lnSpc>
                <a:spcPct val="80000"/>
              </a:lnSpc>
              <a:buClr>
                <a:srgbClr val="0000FF"/>
              </a:buClr>
              <a:buFont typeface="Wingdings" panose="05000000000000000000" pitchFamily="2" charset="2"/>
              <a:buChar char="§"/>
            </a:pPr>
            <a:r>
              <a:rPr lang="en-US" altLang="en-US" sz="1800" smtClean="0"/>
              <a:t>Race </a:t>
            </a:r>
          </a:p>
          <a:p>
            <a:pPr lvl="1" eaLnBrk="1" hangingPunct="1">
              <a:lnSpc>
                <a:spcPct val="80000"/>
              </a:lnSpc>
              <a:buClr>
                <a:srgbClr val="0000FF"/>
              </a:buClr>
              <a:buFont typeface="Wingdings" panose="05000000000000000000" pitchFamily="2" charset="2"/>
              <a:buChar char="§"/>
            </a:pPr>
            <a:r>
              <a:rPr lang="en-US" altLang="en-US" sz="1800" smtClean="0"/>
              <a:t>Ethnicity </a:t>
            </a:r>
          </a:p>
          <a:p>
            <a:pPr lvl="1" eaLnBrk="1" hangingPunct="1">
              <a:lnSpc>
                <a:spcPct val="80000"/>
              </a:lnSpc>
              <a:buClr>
                <a:srgbClr val="0000FF"/>
              </a:buClr>
              <a:buFont typeface="Wingdings" panose="05000000000000000000" pitchFamily="2" charset="2"/>
              <a:buChar char="§"/>
            </a:pPr>
            <a:r>
              <a:rPr lang="en-US" altLang="en-US" sz="1800" smtClean="0"/>
              <a:t>National origin </a:t>
            </a:r>
          </a:p>
          <a:p>
            <a:pPr lvl="1" eaLnBrk="1" hangingPunct="1">
              <a:lnSpc>
                <a:spcPct val="80000"/>
              </a:lnSpc>
              <a:buClr>
                <a:srgbClr val="0000FF"/>
              </a:buClr>
              <a:buFont typeface="Wingdings" panose="05000000000000000000" pitchFamily="2" charset="2"/>
              <a:buChar char="§"/>
            </a:pPr>
            <a:r>
              <a:rPr lang="en-US" altLang="en-US" sz="1800" smtClean="0"/>
              <a:t>Religion </a:t>
            </a:r>
          </a:p>
          <a:p>
            <a:pPr lvl="1" eaLnBrk="1" hangingPunct="1">
              <a:lnSpc>
                <a:spcPct val="80000"/>
              </a:lnSpc>
              <a:buClr>
                <a:srgbClr val="0000FF"/>
              </a:buClr>
              <a:buFont typeface="Wingdings" panose="05000000000000000000" pitchFamily="2" charset="2"/>
              <a:buChar char="§"/>
            </a:pPr>
            <a:r>
              <a:rPr lang="en-US" altLang="en-US" sz="1800" smtClean="0"/>
              <a:t>Political affiliation </a:t>
            </a:r>
          </a:p>
          <a:p>
            <a:pPr lvl="1" eaLnBrk="1" hangingPunct="1">
              <a:lnSpc>
                <a:spcPct val="80000"/>
              </a:lnSpc>
              <a:buClr>
                <a:srgbClr val="0000FF"/>
              </a:buClr>
              <a:buFont typeface="Wingdings" panose="05000000000000000000" pitchFamily="2" charset="2"/>
              <a:buChar char="§"/>
            </a:pPr>
            <a:r>
              <a:rPr lang="en-US" altLang="en-US" sz="1800" smtClean="0"/>
              <a:t>Level of education </a:t>
            </a:r>
          </a:p>
          <a:p>
            <a:pPr lvl="1" eaLnBrk="1" hangingPunct="1">
              <a:lnSpc>
                <a:spcPct val="80000"/>
              </a:lnSpc>
              <a:buClr>
                <a:srgbClr val="0000FF"/>
              </a:buClr>
              <a:buFont typeface="Wingdings" panose="05000000000000000000" pitchFamily="2" charset="2"/>
              <a:buChar char="§"/>
            </a:pPr>
            <a:r>
              <a:rPr lang="en-US" altLang="en-US" sz="1800" smtClean="0"/>
              <a:t>Place of residence or business </a:t>
            </a:r>
          </a:p>
          <a:p>
            <a:pPr lvl="1" eaLnBrk="1" hangingPunct="1">
              <a:lnSpc>
                <a:spcPct val="80000"/>
              </a:lnSpc>
              <a:buClr>
                <a:srgbClr val="0000FF"/>
              </a:buClr>
              <a:buFont typeface="Wingdings" panose="05000000000000000000" pitchFamily="2" charset="2"/>
              <a:buChar char="§"/>
            </a:pPr>
            <a:r>
              <a:rPr lang="en-US" altLang="en-US" sz="1800" smtClean="0"/>
              <a:t>Age </a:t>
            </a:r>
          </a:p>
          <a:p>
            <a:pPr lvl="1" eaLnBrk="1" hangingPunct="1">
              <a:lnSpc>
                <a:spcPct val="80000"/>
              </a:lnSpc>
              <a:buClr>
                <a:srgbClr val="0000FF"/>
              </a:buClr>
              <a:buFont typeface="Wingdings" panose="05000000000000000000" pitchFamily="2" charset="2"/>
              <a:buChar char="§"/>
            </a:pPr>
            <a:r>
              <a:rPr lang="en-US" altLang="en-US" sz="1800" smtClean="0"/>
              <a:t>Gender </a:t>
            </a:r>
          </a:p>
          <a:p>
            <a:pPr lvl="1" eaLnBrk="1" hangingPunct="1">
              <a:lnSpc>
                <a:spcPct val="80000"/>
              </a:lnSpc>
              <a:buClr>
                <a:srgbClr val="0000FF"/>
              </a:buClr>
              <a:buFont typeface="Wingdings" panose="05000000000000000000" pitchFamily="2" charset="2"/>
              <a:buChar char="§"/>
            </a:pPr>
            <a:r>
              <a:rPr lang="en-US" altLang="en-US" sz="1800" smtClean="0"/>
              <a:t>Marital status </a:t>
            </a:r>
          </a:p>
          <a:p>
            <a:pPr lvl="1" eaLnBrk="1" hangingPunct="1">
              <a:lnSpc>
                <a:spcPct val="80000"/>
              </a:lnSpc>
              <a:buClr>
                <a:srgbClr val="0000FF"/>
              </a:buClr>
              <a:buFont typeface="Wingdings" panose="05000000000000000000" pitchFamily="2" charset="2"/>
              <a:buChar char="§"/>
            </a:pPr>
            <a:r>
              <a:rPr lang="en-US" altLang="en-US" sz="1800" smtClean="0"/>
              <a:t>Personal appearance </a:t>
            </a:r>
          </a:p>
          <a:p>
            <a:pPr lvl="1" eaLnBrk="1" hangingPunct="1">
              <a:lnSpc>
                <a:spcPct val="80000"/>
              </a:lnSpc>
              <a:buClr>
                <a:srgbClr val="0000FF"/>
              </a:buClr>
              <a:buFont typeface="Wingdings" panose="05000000000000000000" pitchFamily="2" charset="2"/>
              <a:buChar char="§"/>
            </a:pPr>
            <a:r>
              <a:rPr lang="en-US" altLang="en-US" sz="1800" smtClean="0"/>
              <a:t>Mental or physical disability </a:t>
            </a:r>
          </a:p>
          <a:p>
            <a:pPr lvl="1" eaLnBrk="1" hangingPunct="1">
              <a:lnSpc>
                <a:spcPct val="80000"/>
              </a:lnSpc>
              <a:buClr>
                <a:srgbClr val="0000FF"/>
              </a:buClr>
              <a:buFont typeface="Wingdings" panose="05000000000000000000" pitchFamily="2" charset="2"/>
              <a:buChar char="§"/>
            </a:pPr>
            <a:r>
              <a:rPr lang="en-US" altLang="en-US" sz="1800" smtClean="0"/>
              <a:t>Sexual orientation </a:t>
            </a:r>
          </a:p>
          <a:p>
            <a:pPr lvl="1" eaLnBrk="1" hangingPunct="1">
              <a:lnSpc>
                <a:spcPct val="80000"/>
              </a:lnSpc>
              <a:buClr>
                <a:srgbClr val="0000FF"/>
              </a:buClr>
              <a:buFont typeface="Wingdings" panose="05000000000000000000" pitchFamily="2" charset="2"/>
              <a:buChar char="§"/>
            </a:pPr>
            <a:r>
              <a:rPr lang="en-US" altLang="en-US" sz="1800" smtClean="0"/>
              <a:t>Genetic information </a:t>
            </a:r>
          </a:p>
          <a:p>
            <a:pPr lvl="1" eaLnBrk="1" hangingPunct="1">
              <a:lnSpc>
                <a:spcPct val="80000"/>
              </a:lnSpc>
              <a:buClr>
                <a:srgbClr val="0000FF"/>
              </a:buClr>
              <a:buFont typeface="Wingdings" panose="05000000000000000000" pitchFamily="2" charset="2"/>
              <a:buChar char="§"/>
            </a:pPr>
            <a:r>
              <a:rPr lang="en-US" altLang="en-US" sz="1800" smtClean="0"/>
              <a:t>Source of payment </a:t>
            </a:r>
          </a:p>
        </p:txBody>
      </p:sp>
      <p:sp>
        <p:nvSpPr>
          <p:cNvPr id="57348" name="Rectangle 6"/>
          <p:cNvSpPr>
            <a:spLocks noGrp="1" noChangeArrowheads="1"/>
          </p:cNvSpPr>
          <p:nvPr>
            <p:ph sz="half" idx="2"/>
          </p:nvPr>
        </p:nvSpPr>
        <p:spPr/>
        <p:txBody>
          <a:bodyPr/>
          <a:lstStyle/>
          <a:p>
            <a:pPr eaLnBrk="1" hangingPunct="1">
              <a:lnSpc>
                <a:spcPct val="80000"/>
              </a:lnSpc>
            </a:pPr>
            <a:endParaRPr lang="en-US" altLang="en-US" sz="1400" smtClean="0"/>
          </a:p>
        </p:txBody>
      </p:sp>
      <p:pic>
        <p:nvPicPr>
          <p:cNvPr id="57349" name="Picture 8" descr="3009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4900" y="1489075"/>
            <a:ext cx="3727450" cy="4978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4"/>
          <p:cNvSpPr>
            <a:spLocks noGrp="1"/>
          </p:cNvSpPr>
          <p:nvPr>
            <p:ph type="title"/>
          </p:nvPr>
        </p:nvSpPr>
        <p:spPr/>
        <p:txBody>
          <a:bodyPr/>
          <a:lstStyle/>
          <a:p>
            <a:r>
              <a:rPr lang="en-US" altLang="en-US" sz="3800" smtClean="0"/>
              <a:t>Patient Visitation Rights</a:t>
            </a:r>
          </a:p>
        </p:txBody>
      </p:sp>
      <p:sp>
        <p:nvSpPr>
          <p:cNvPr id="6" name="Content Placeholder 5"/>
          <p:cNvSpPr>
            <a:spLocks noGrp="1"/>
          </p:cNvSpPr>
          <p:nvPr>
            <p:ph idx="1"/>
          </p:nvPr>
        </p:nvSpPr>
        <p:spPr>
          <a:xfrm>
            <a:off x="457200" y="1219200"/>
            <a:ext cx="8229600" cy="4906963"/>
          </a:xfrm>
        </p:spPr>
        <p:txBody>
          <a:bodyPr/>
          <a:lstStyle/>
          <a:p>
            <a:pPr marL="0" indent="0">
              <a:spcBef>
                <a:spcPts val="0"/>
              </a:spcBef>
              <a:buFont typeface="Arial" charset="0"/>
              <a:buNone/>
              <a:defRPr/>
            </a:pPr>
            <a:r>
              <a:rPr lang="en-US" sz="2000" dirty="0" smtClean="0"/>
              <a:t>A patient has the right to decide on who his or her visitors are, even if they are not related to the patient.</a:t>
            </a:r>
          </a:p>
          <a:p>
            <a:pPr marL="0" indent="0">
              <a:spcBef>
                <a:spcPts val="0"/>
              </a:spcBef>
              <a:buFont typeface="Arial" charset="0"/>
              <a:buNone/>
              <a:defRPr/>
            </a:pPr>
            <a:endParaRPr lang="en-US" sz="800" dirty="0" smtClean="0"/>
          </a:p>
          <a:p>
            <a:pPr>
              <a:spcBef>
                <a:spcPts val="0"/>
              </a:spcBef>
              <a:buFont typeface="Arial" charset="0"/>
              <a:buNone/>
              <a:defRPr/>
            </a:pPr>
            <a:r>
              <a:rPr lang="en-US" sz="2000" dirty="0" smtClean="0"/>
              <a:t>Visitors may:</a:t>
            </a:r>
          </a:p>
          <a:p>
            <a:pPr lvl="1">
              <a:spcBef>
                <a:spcPts val="0"/>
              </a:spcBef>
              <a:buFont typeface="Arial" charset="0"/>
              <a:buChar char="–"/>
              <a:defRPr/>
            </a:pPr>
            <a:r>
              <a:rPr lang="en-US" sz="1800" dirty="0" smtClean="0"/>
              <a:t>Include spouses, domestic partners (same or opposite sex), family members, friends, or other support individuals the patient chooses</a:t>
            </a:r>
          </a:p>
          <a:p>
            <a:pPr lvl="1">
              <a:spcBef>
                <a:spcPts val="0"/>
              </a:spcBef>
              <a:buFont typeface="Arial" charset="0"/>
              <a:buChar char="–"/>
              <a:defRPr/>
            </a:pPr>
            <a:r>
              <a:rPr lang="en-US" sz="1800" dirty="0" smtClean="0"/>
              <a:t>Be restricted or limited for clinical or safety reasons, as described in the hospital’s written policies</a:t>
            </a:r>
          </a:p>
          <a:p>
            <a:pPr lvl="1">
              <a:spcBef>
                <a:spcPts val="0"/>
              </a:spcBef>
              <a:buFont typeface="Arial" charset="0"/>
              <a:buChar char="–"/>
              <a:defRPr/>
            </a:pPr>
            <a:r>
              <a:rPr lang="en-US" sz="1800" dirty="0" smtClean="0"/>
              <a:t>Not be denied visiting privileges on the basis of race, color, national origin, sex, religion, age, sexual orientation, gender identity, or disability</a:t>
            </a:r>
          </a:p>
          <a:p>
            <a:pPr lvl="1">
              <a:spcBef>
                <a:spcPts val="0"/>
              </a:spcBef>
              <a:buFont typeface="Arial" charset="0"/>
              <a:buChar char="–"/>
              <a:defRPr/>
            </a:pPr>
            <a:r>
              <a:rPr lang="en-US" sz="1800" dirty="0" smtClean="0"/>
              <a:t>Have full and equal visitation privileges as consented to by the patient</a:t>
            </a:r>
          </a:p>
          <a:p>
            <a:pPr lvl="1">
              <a:spcBef>
                <a:spcPts val="0"/>
              </a:spcBef>
              <a:buFont typeface="Arial" charset="0"/>
              <a:buChar char="–"/>
              <a:defRPr/>
            </a:pPr>
            <a:r>
              <a:rPr lang="en-US" sz="1800" dirty="0" smtClean="0"/>
              <a:t>Be allowed to remain with the patient for emotional support during the hospital stay</a:t>
            </a:r>
          </a:p>
          <a:p>
            <a:pPr lvl="1">
              <a:spcBef>
                <a:spcPts val="0"/>
              </a:spcBef>
              <a:buFont typeface="Arial" charset="0"/>
              <a:buChar char="–"/>
              <a:defRPr/>
            </a:pPr>
            <a:r>
              <a:rPr lang="en-US" sz="1800" dirty="0" smtClean="0"/>
              <a:t>Include other patients, provided that they do not have infections that could endanger the patients whom they are visiting</a:t>
            </a:r>
          </a:p>
          <a:p>
            <a:pPr lvl="1">
              <a:spcBef>
                <a:spcPts val="0"/>
              </a:spcBef>
              <a:buFont typeface="Arial" charset="0"/>
              <a:buChar char="–"/>
              <a:defRPr/>
            </a:pPr>
            <a:endParaRPr lang="en-US" sz="800" dirty="0" smtClean="0"/>
          </a:p>
          <a:p>
            <a:pPr marL="0" indent="0">
              <a:spcBef>
                <a:spcPts val="0"/>
              </a:spcBef>
              <a:buFont typeface="Arial" charset="0"/>
              <a:buNone/>
              <a:defRPr/>
            </a:pPr>
            <a:r>
              <a:rPr lang="en-US" sz="2000" dirty="0" smtClean="0"/>
              <a:t>Your hospital should have written policies for visitors and for patients, and should inform the patient about the patient’s rights to visitors, including any limitation and reasons for them.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altLang="en-US" smtClean="0"/>
              <a:t>Course Objectives</a:t>
            </a:r>
          </a:p>
        </p:txBody>
      </p:sp>
      <p:sp>
        <p:nvSpPr>
          <p:cNvPr id="6147" name="Content Placeholder 2"/>
          <p:cNvSpPr>
            <a:spLocks noGrp="1"/>
          </p:cNvSpPr>
          <p:nvPr>
            <p:ph sz="half" idx="1"/>
          </p:nvPr>
        </p:nvSpPr>
        <p:spPr>
          <a:xfrm>
            <a:off x="914400" y="1295400"/>
            <a:ext cx="5791200" cy="4830763"/>
          </a:xfrm>
        </p:spPr>
        <p:txBody>
          <a:bodyPr/>
          <a:lstStyle/>
          <a:p>
            <a:pPr marL="0" indent="0" eaLnBrk="1" hangingPunct="1">
              <a:buFont typeface="Arial" charset="0"/>
              <a:buNone/>
              <a:defRPr/>
            </a:pPr>
            <a:r>
              <a:rPr lang="en-US" sz="2000" dirty="0" smtClean="0"/>
              <a:t>After completing this review, you should be able to:</a:t>
            </a:r>
          </a:p>
          <a:p>
            <a:pPr marL="457200" indent="-457200" eaLnBrk="1" hangingPunct="1">
              <a:buClr>
                <a:srgbClr val="0000FF"/>
              </a:buClr>
              <a:buFont typeface="+mj-lt"/>
              <a:buAutoNum type="arabicPeriod"/>
              <a:defRPr/>
            </a:pPr>
            <a:r>
              <a:rPr lang="en-US" sz="1800" dirty="0" smtClean="0"/>
              <a:t>Cite key points of relevant laws and regulations for healthcare.</a:t>
            </a:r>
          </a:p>
          <a:p>
            <a:pPr marL="457200" indent="-457200" eaLnBrk="1" hangingPunct="1">
              <a:buClr>
                <a:srgbClr val="0000FF"/>
              </a:buClr>
              <a:buFont typeface="+mj-lt"/>
              <a:buAutoNum type="arabicPeriod"/>
              <a:defRPr/>
            </a:pPr>
            <a:r>
              <a:rPr lang="en-US" sz="1800" dirty="0" smtClean="0"/>
              <a:t>Define sexual harassment.</a:t>
            </a:r>
          </a:p>
          <a:p>
            <a:pPr marL="457200" indent="-457200" eaLnBrk="1" hangingPunct="1">
              <a:buClr>
                <a:srgbClr val="0000FF"/>
              </a:buClr>
              <a:buFont typeface="+mj-lt"/>
              <a:buAutoNum type="arabicPeriod"/>
              <a:defRPr/>
            </a:pPr>
            <a:r>
              <a:rPr lang="en-US" sz="1800" dirty="0" smtClean="0"/>
              <a:t>Cite key points related to patient rights.</a:t>
            </a:r>
          </a:p>
          <a:p>
            <a:pPr marL="457200" indent="-457200" eaLnBrk="1" hangingPunct="1">
              <a:buClr>
                <a:srgbClr val="0000FF"/>
              </a:buClr>
              <a:buFont typeface="+mj-lt"/>
              <a:buAutoNum type="arabicPeriod"/>
              <a:defRPr/>
            </a:pPr>
            <a:r>
              <a:rPr lang="en-US" sz="1800" dirty="0" smtClean="0"/>
              <a:t>Review  the quality improvement model used throughout McLaren Health Care. </a:t>
            </a:r>
          </a:p>
        </p:txBody>
      </p:sp>
      <p:pic>
        <p:nvPicPr>
          <p:cNvPr id="8196"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15013" y="3962400"/>
            <a:ext cx="2357437" cy="2181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4"/>
          <p:cNvSpPr>
            <a:spLocks noGrp="1" noChangeArrowheads="1"/>
          </p:cNvSpPr>
          <p:nvPr>
            <p:ph type="title"/>
          </p:nvPr>
        </p:nvSpPr>
        <p:spPr>
          <a:xfrm>
            <a:off x="533400" y="228600"/>
            <a:ext cx="8229600" cy="1143000"/>
          </a:xfrm>
        </p:spPr>
        <p:txBody>
          <a:bodyPr/>
          <a:lstStyle/>
          <a:p>
            <a:pPr algn="l" eaLnBrk="1" hangingPunct="1"/>
            <a:r>
              <a:rPr lang="en-US" altLang="en-US" sz="4000" b="1" smtClean="0">
                <a:solidFill>
                  <a:srgbClr val="0000FF"/>
                </a:solidFill>
              </a:rPr>
              <a:t>Grievances</a:t>
            </a:r>
          </a:p>
        </p:txBody>
      </p:sp>
      <p:sp>
        <p:nvSpPr>
          <p:cNvPr id="56323" name="Rectangle 5"/>
          <p:cNvSpPr>
            <a:spLocks noGrp="1" noChangeArrowheads="1"/>
          </p:cNvSpPr>
          <p:nvPr>
            <p:ph type="body" sz="half" idx="1"/>
          </p:nvPr>
        </p:nvSpPr>
        <p:spPr>
          <a:xfrm>
            <a:off x="762000" y="1600200"/>
            <a:ext cx="3733800" cy="4525963"/>
          </a:xfrm>
        </p:spPr>
        <p:txBody>
          <a:bodyPr/>
          <a:lstStyle/>
          <a:p>
            <a:pPr marL="0" indent="0" eaLnBrk="1" hangingPunct="1">
              <a:buFontTx/>
              <a:buNone/>
              <a:defRPr/>
            </a:pPr>
            <a:r>
              <a:rPr lang="en-US" sz="2000" dirty="0" smtClean="0"/>
              <a:t>Patients have the right to complain about the quality of their care. </a:t>
            </a:r>
          </a:p>
          <a:p>
            <a:pPr marL="0" indent="0" eaLnBrk="1" hangingPunct="1">
              <a:buFontTx/>
              <a:buNone/>
              <a:defRPr/>
            </a:pPr>
            <a:endParaRPr lang="en-US" sz="900" dirty="0" smtClean="0"/>
          </a:p>
          <a:p>
            <a:pPr marL="0" indent="0" eaLnBrk="1" hangingPunct="1">
              <a:buFontTx/>
              <a:buNone/>
              <a:defRPr/>
            </a:pPr>
            <a:r>
              <a:rPr lang="en-US" sz="2000" dirty="0" smtClean="0"/>
              <a:t>Many patient complaints can be addressed quickly. </a:t>
            </a:r>
          </a:p>
          <a:p>
            <a:pPr marL="0" indent="0" eaLnBrk="1" hangingPunct="1">
              <a:buFontTx/>
              <a:buNone/>
              <a:defRPr/>
            </a:pPr>
            <a:endParaRPr lang="en-US" sz="800" dirty="0" smtClean="0"/>
          </a:p>
          <a:p>
            <a:pPr marL="0" indent="0" eaLnBrk="1" hangingPunct="1">
              <a:buFontTx/>
              <a:buNone/>
              <a:defRPr/>
            </a:pPr>
            <a:r>
              <a:rPr lang="en-US" sz="2000" dirty="0" smtClean="0"/>
              <a:t>When complaints cannot be resolved quickly and easily, patients have the right to file  a grievance.</a:t>
            </a:r>
          </a:p>
          <a:p>
            <a:pPr marL="0" indent="0" eaLnBrk="1" hangingPunct="1">
              <a:buFontTx/>
              <a:buNone/>
              <a:defRPr/>
            </a:pPr>
            <a:endParaRPr lang="en-US" sz="800" dirty="0" smtClean="0"/>
          </a:p>
          <a:p>
            <a:pPr eaLnBrk="1" hangingPunct="1">
              <a:buFontTx/>
              <a:buNone/>
              <a:defRPr/>
            </a:pPr>
            <a:r>
              <a:rPr lang="en-US" sz="2000" dirty="0" smtClean="0"/>
              <a:t>A grievance is a formal complaint.</a:t>
            </a:r>
          </a:p>
        </p:txBody>
      </p:sp>
      <p:pic>
        <p:nvPicPr>
          <p:cNvPr id="61444" name="Picture 22" descr="C:\Documents and Settings\ConnieM\Local Settings\Temporary Internet Files\Content.IE5\W7CK255Q\MC90007874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63883" y="3944937"/>
            <a:ext cx="795338" cy="14557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aphicFrame>
        <p:nvGraphicFramePr>
          <p:cNvPr id="9" name="Group 101"/>
          <p:cNvGraphicFramePr>
            <a:graphicFrameLocks noGrp="1"/>
          </p:cNvGraphicFramePr>
          <p:nvPr>
            <p:ph sz="quarter" idx="2"/>
            <p:extLst>
              <p:ext uri="{D42A27DB-BD31-4B8C-83A1-F6EECF244321}">
                <p14:modId xmlns:p14="http://schemas.microsoft.com/office/powerpoint/2010/main" val="2858381390"/>
              </p:ext>
            </p:extLst>
          </p:nvPr>
        </p:nvGraphicFramePr>
        <p:xfrm>
          <a:off x="5018116" y="1625600"/>
          <a:ext cx="2438400" cy="2319337"/>
        </p:xfrm>
        <a:graphic>
          <a:graphicData uri="http://schemas.openxmlformats.org/drawingml/2006/table">
            <a:tbl>
              <a:tblPr/>
              <a:tblGrid>
                <a:gridCol w="2438400"/>
              </a:tblGrid>
              <a:tr h="82318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0000FF"/>
                          </a:solidFill>
                          <a:effectLst/>
                          <a:latin typeface="+mj-lt"/>
                        </a:rPr>
                        <a:t>Common Causes of Complaints</a:t>
                      </a:r>
                    </a:p>
                  </a:txBody>
                  <a:tcPr marT="45733" marB="4573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65860">
                <a:tc>
                  <a:txBody>
                    <a:bodyPr/>
                    <a:lstStyle/>
                    <a:p>
                      <a:pPr marL="347663" marR="0" lvl="1" indent="-174625" algn="l" defTabSz="914400" rtl="0" eaLnBrk="1" fontAlgn="base" latinLnBrk="0" hangingPunct="1">
                        <a:lnSpc>
                          <a:spcPct val="100000"/>
                        </a:lnSpc>
                        <a:spcBef>
                          <a:spcPct val="20000"/>
                        </a:spcBef>
                        <a:spcAft>
                          <a:spcPct val="0"/>
                        </a:spcAft>
                        <a:buClr>
                          <a:srgbClr val="0000FF"/>
                        </a:buClr>
                        <a:buSzTx/>
                        <a:buFont typeface="Arial" pitchFamily="34" charset="0"/>
                        <a:buChar char="•"/>
                        <a:tabLst>
                          <a:tab pos="457200" algn="l"/>
                        </a:tabLst>
                      </a:pPr>
                      <a:r>
                        <a:rPr kumimoji="0" lang="en-US" sz="1800" b="0" i="0" u="none" strike="noStrike" cap="none" normalizeH="0" baseline="0" dirty="0" smtClean="0">
                          <a:ln>
                            <a:noFill/>
                          </a:ln>
                          <a:solidFill>
                            <a:schemeClr val="tx1"/>
                          </a:solidFill>
                          <a:effectLst/>
                          <a:latin typeface="+mn-lt"/>
                        </a:rPr>
                        <a:t>Waiting Times</a:t>
                      </a:r>
                    </a:p>
                  </a:txBody>
                  <a:tcPr marT="45733" marB="4573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65860">
                <a:tc>
                  <a:txBody>
                    <a:bodyPr/>
                    <a:lstStyle/>
                    <a:p>
                      <a:pPr marL="347663" marR="0" lvl="1" indent="-174625" algn="l" defTabSz="914400" rtl="0" eaLnBrk="1" fontAlgn="base" latinLnBrk="0" hangingPunct="1">
                        <a:lnSpc>
                          <a:spcPct val="100000"/>
                        </a:lnSpc>
                        <a:spcBef>
                          <a:spcPct val="20000"/>
                        </a:spcBef>
                        <a:spcAft>
                          <a:spcPct val="0"/>
                        </a:spcAft>
                        <a:buClr>
                          <a:srgbClr val="0000FF"/>
                        </a:buClr>
                        <a:buSzTx/>
                        <a:buFont typeface="Arial" pitchFamily="34" charset="0"/>
                        <a:buChar char="•"/>
                        <a:tabLst/>
                      </a:pPr>
                      <a:r>
                        <a:rPr kumimoji="0" lang="en-US" sz="1800" b="0" i="0" u="none" strike="noStrike" cap="none" normalizeH="0" baseline="0" dirty="0" smtClean="0">
                          <a:ln>
                            <a:noFill/>
                          </a:ln>
                          <a:solidFill>
                            <a:schemeClr val="tx1"/>
                          </a:solidFill>
                          <a:effectLst/>
                          <a:latin typeface="+mn-lt"/>
                        </a:rPr>
                        <a:t>Operating Hours</a:t>
                      </a:r>
                    </a:p>
                  </a:txBody>
                  <a:tcPr marT="45733" marB="4573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65860">
                <a:tc>
                  <a:txBody>
                    <a:bodyPr/>
                    <a:lstStyle/>
                    <a:p>
                      <a:pPr marL="347663" marR="0" lvl="1" indent="-174625" algn="l" defTabSz="914400" rtl="0" eaLnBrk="1" fontAlgn="base" latinLnBrk="0" hangingPunct="1">
                        <a:lnSpc>
                          <a:spcPct val="100000"/>
                        </a:lnSpc>
                        <a:spcBef>
                          <a:spcPct val="20000"/>
                        </a:spcBef>
                        <a:spcAft>
                          <a:spcPct val="0"/>
                        </a:spcAft>
                        <a:buClr>
                          <a:srgbClr val="0000FF"/>
                        </a:buClr>
                        <a:buSzTx/>
                        <a:buFont typeface="Arial" pitchFamily="34" charset="0"/>
                        <a:buChar char="•"/>
                        <a:tabLst/>
                      </a:pPr>
                      <a:r>
                        <a:rPr kumimoji="0" lang="en-US" sz="1800" b="0" i="0" u="none" strike="noStrike" cap="none" normalizeH="0" baseline="0" dirty="0" smtClean="0">
                          <a:ln>
                            <a:noFill/>
                          </a:ln>
                          <a:solidFill>
                            <a:schemeClr val="tx1"/>
                          </a:solidFill>
                          <a:effectLst/>
                          <a:latin typeface="+mn-lt"/>
                        </a:rPr>
                        <a:t>Conduct of Staff</a:t>
                      </a:r>
                    </a:p>
                  </a:txBody>
                  <a:tcPr marT="45733" marB="4573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98572">
                <a:tc>
                  <a:txBody>
                    <a:bodyPr/>
                    <a:lstStyle/>
                    <a:p>
                      <a:pPr marL="347663" marR="0" lvl="1" indent="-174625" algn="l" defTabSz="914400" rtl="0" eaLnBrk="1" fontAlgn="base" latinLnBrk="0" hangingPunct="1">
                        <a:lnSpc>
                          <a:spcPct val="100000"/>
                        </a:lnSpc>
                        <a:spcBef>
                          <a:spcPct val="20000"/>
                        </a:spcBef>
                        <a:spcAft>
                          <a:spcPct val="0"/>
                        </a:spcAft>
                        <a:buClr>
                          <a:srgbClr val="0000FF"/>
                        </a:buClr>
                        <a:buSzTx/>
                        <a:buFont typeface="Arial" pitchFamily="34" charset="0"/>
                        <a:buChar char="•"/>
                        <a:tabLst/>
                      </a:pPr>
                      <a:r>
                        <a:rPr kumimoji="0" lang="en-US" sz="1800" b="0" i="0" u="none" strike="noStrike" cap="none" normalizeH="0" baseline="0" dirty="0" smtClean="0">
                          <a:ln>
                            <a:noFill/>
                          </a:ln>
                          <a:solidFill>
                            <a:schemeClr val="tx1"/>
                          </a:solidFill>
                          <a:effectLst/>
                          <a:latin typeface="+mn-lt"/>
                        </a:rPr>
                        <a:t>Adequacy of Staff</a:t>
                      </a:r>
                    </a:p>
                  </a:txBody>
                  <a:tcPr marT="45733" marB="4573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en-US" smtClean="0"/>
              <a:t>Grievances</a:t>
            </a:r>
          </a:p>
        </p:txBody>
      </p:sp>
      <p:sp>
        <p:nvSpPr>
          <p:cNvPr id="63491" name="Rectangle 3"/>
          <p:cNvSpPr>
            <a:spLocks noGrp="1" noChangeArrowheads="1"/>
          </p:cNvSpPr>
          <p:nvPr>
            <p:ph idx="1"/>
          </p:nvPr>
        </p:nvSpPr>
        <p:spPr>
          <a:xfrm>
            <a:off x="457200" y="1600200"/>
            <a:ext cx="7924800" cy="4525963"/>
          </a:xfrm>
        </p:spPr>
        <p:txBody>
          <a:bodyPr/>
          <a:lstStyle/>
          <a:p>
            <a:pPr eaLnBrk="1" hangingPunct="1">
              <a:buFontTx/>
              <a:buNone/>
            </a:pPr>
            <a:r>
              <a:rPr lang="en-US" altLang="en-US" smtClean="0"/>
              <a:t> </a:t>
            </a:r>
            <a:r>
              <a:rPr lang="en-US" altLang="en-US" sz="2000" b="1" smtClean="0"/>
              <a:t>If a patient wants to file a grievance:</a:t>
            </a:r>
          </a:p>
          <a:p>
            <a:pPr eaLnBrk="1" hangingPunct="1">
              <a:buFontTx/>
              <a:buNone/>
            </a:pPr>
            <a:endParaRPr lang="en-US" altLang="en-US" sz="800" b="1" smtClean="0"/>
          </a:p>
          <a:p>
            <a:pPr eaLnBrk="1" hangingPunct="1">
              <a:buClr>
                <a:srgbClr val="0000FF"/>
              </a:buClr>
              <a:buFont typeface="Wingdings" panose="05000000000000000000" pitchFamily="2" charset="2"/>
              <a:buChar char="§"/>
            </a:pPr>
            <a:r>
              <a:rPr lang="en-US" altLang="en-US" sz="1800" smtClean="0"/>
              <a:t>Explain the grievance process at your organization.  This includes the name of the staff person the patient should contact. </a:t>
            </a:r>
          </a:p>
          <a:p>
            <a:pPr eaLnBrk="1" hangingPunct="1">
              <a:buClr>
                <a:srgbClr val="0000FF"/>
              </a:buClr>
              <a:buFont typeface="Wingdings" panose="05000000000000000000" pitchFamily="2" charset="2"/>
              <a:buChar char="§"/>
            </a:pPr>
            <a:r>
              <a:rPr lang="en-US" altLang="en-US" sz="1800" smtClean="0"/>
              <a:t>Explain that grievances may be filed with state agencies.  This is true whether or not the patient has already used the facility's internal grievance process. </a:t>
            </a:r>
          </a:p>
          <a:p>
            <a:pPr eaLnBrk="1" hangingPunct="1">
              <a:buClr>
                <a:srgbClr val="0000FF"/>
              </a:buClr>
              <a:buFont typeface="Wingdings" panose="05000000000000000000" pitchFamily="2" charset="2"/>
              <a:buChar char="§"/>
            </a:pPr>
            <a:r>
              <a:rPr lang="en-US" altLang="en-US" sz="1800" smtClean="0"/>
              <a:t>Give the patient the phone number and address for filing a grievance with the state.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US" altLang="en-US" smtClean="0"/>
              <a:t>Lesson 3:  Quality Improvement</a:t>
            </a:r>
          </a:p>
        </p:txBody>
      </p:sp>
      <p:sp>
        <p:nvSpPr>
          <p:cNvPr id="65539" name="Content Placeholder 2"/>
          <p:cNvSpPr>
            <a:spLocks noGrp="1"/>
          </p:cNvSpPr>
          <p:nvPr>
            <p:ph idx="1"/>
          </p:nvPr>
        </p:nvSpPr>
        <p:spPr/>
        <p:txBody>
          <a:bodyPr/>
          <a:lstStyle/>
          <a:p>
            <a:pPr>
              <a:buFont typeface="Arial" panose="020B0604020202020204" pitchFamily="34" charset="0"/>
              <a:buNone/>
            </a:pPr>
            <a:r>
              <a:rPr lang="en-US" altLang="en-US" sz="2000" b="1" smtClean="0"/>
              <a:t>Welcome to the lesson on quality improvement.</a:t>
            </a:r>
          </a:p>
          <a:p>
            <a:pPr>
              <a:buFont typeface="Arial" panose="020B0604020202020204" pitchFamily="34" charset="0"/>
              <a:buNone/>
            </a:pPr>
            <a:r>
              <a:rPr lang="en-US" altLang="en-US" sz="2000" smtClean="0"/>
              <a:t>This lesson covers:</a:t>
            </a:r>
          </a:p>
          <a:p>
            <a:pPr lvl="1">
              <a:buClr>
                <a:srgbClr val="0000FF"/>
              </a:buClr>
              <a:buFont typeface="Wingdings" panose="05000000000000000000" pitchFamily="2" charset="2"/>
              <a:buChar char="§"/>
            </a:pPr>
            <a:r>
              <a:rPr lang="en-US" altLang="en-US" sz="1800" smtClean="0"/>
              <a:t>Why quality improvement is important</a:t>
            </a:r>
          </a:p>
          <a:p>
            <a:pPr lvl="1">
              <a:buClr>
                <a:srgbClr val="0000FF"/>
              </a:buClr>
              <a:buFont typeface="Wingdings" panose="05000000000000000000" pitchFamily="2" charset="2"/>
              <a:buChar char="§"/>
            </a:pPr>
            <a:r>
              <a:rPr lang="en-US" altLang="en-US" sz="1800" smtClean="0"/>
              <a:t>What quality improvement is</a:t>
            </a:r>
          </a:p>
          <a:p>
            <a:pPr lvl="1">
              <a:buClr>
                <a:srgbClr val="0000FF"/>
              </a:buClr>
              <a:buFont typeface="Wingdings" panose="05000000000000000000" pitchFamily="2" charset="2"/>
              <a:buChar char="§"/>
            </a:pPr>
            <a:r>
              <a:rPr lang="en-US" altLang="en-US" sz="1800" smtClean="0"/>
              <a:t>Our expectations</a:t>
            </a:r>
          </a:p>
          <a:p>
            <a:pPr lvl="1">
              <a:buClr>
                <a:srgbClr val="0000FF"/>
              </a:buClr>
              <a:buFont typeface="Wingdings" panose="05000000000000000000" pitchFamily="2" charset="2"/>
              <a:buChar char="§"/>
            </a:pPr>
            <a:r>
              <a:rPr lang="en-US" altLang="en-US" sz="1800" smtClean="0"/>
              <a:t>The PDSA cycle</a:t>
            </a:r>
          </a:p>
          <a:p>
            <a:pPr>
              <a:buFont typeface="Arial" panose="020B0604020202020204" pitchFamily="34" charset="0"/>
              <a:buNone/>
            </a:pPr>
            <a:endParaRPr lang="en-US" altLang="en-US"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609600" y="304800"/>
            <a:ext cx="8001000" cy="1143000"/>
          </a:xfrm>
        </p:spPr>
        <p:txBody>
          <a:bodyPr/>
          <a:lstStyle/>
          <a:p>
            <a:pPr eaLnBrk="1" hangingPunct="1"/>
            <a:r>
              <a:rPr lang="en-US" altLang="en-US" smtClean="0"/>
              <a:t>Why is Quality Improvement Important?</a:t>
            </a:r>
          </a:p>
        </p:txBody>
      </p:sp>
      <p:sp>
        <p:nvSpPr>
          <p:cNvPr id="20483" name="Content Placeholder 2"/>
          <p:cNvSpPr>
            <a:spLocks noGrp="1"/>
          </p:cNvSpPr>
          <p:nvPr>
            <p:ph idx="1"/>
          </p:nvPr>
        </p:nvSpPr>
        <p:spPr>
          <a:xfrm>
            <a:off x="457200" y="1951038"/>
            <a:ext cx="8229600" cy="4525962"/>
          </a:xfrm>
        </p:spPr>
        <p:txBody>
          <a:bodyPr/>
          <a:lstStyle/>
          <a:p>
            <a:pPr marL="0" indent="0" algn="ctr" eaLnBrk="1" hangingPunct="1">
              <a:buFont typeface="Arial" charset="0"/>
              <a:buNone/>
              <a:defRPr/>
            </a:pPr>
            <a:r>
              <a:rPr lang="en-US" sz="2000" dirty="0" smtClean="0"/>
              <a:t>Quality Improvement is not only a smart business practice, </a:t>
            </a:r>
          </a:p>
          <a:p>
            <a:pPr marL="0" indent="0" algn="ctr" eaLnBrk="1" hangingPunct="1">
              <a:buFont typeface="Arial" charset="0"/>
              <a:buNone/>
              <a:defRPr/>
            </a:pPr>
            <a:r>
              <a:rPr lang="en-US" sz="2000" dirty="0" smtClean="0"/>
              <a:t>it is our mission to provide quality services.</a:t>
            </a:r>
          </a:p>
          <a:p>
            <a:pPr algn="ctr" eaLnBrk="1" hangingPunct="1">
              <a:buFont typeface="Arial" charset="0"/>
              <a:buNone/>
              <a:defRPr/>
            </a:pPr>
            <a:r>
              <a:rPr lang="en-US" sz="2000" dirty="0" smtClean="0"/>
              <a:t> </a:t>
            </a:r>
          </a:p>
          <a:p>
            <a:pPr algn="ctr" eaLnBrk="1" hangingPunct="1">
              <a:buFont typeface="Arial" charset="0"/>
              <a:buNone/>
              <a:defRPr/>
            </a:pPr>
            <a:endParaRPr lang="en-US" sz="2000" dirty="0" smtClean="0"/>
          </a:p>
          <a:p>
            <a:pPr algn="ctr" eaLnBrk="1" hangingPunct="1">
              <a:buFont typeface="Arial" charset="0"/>
              <a:buNone/>
              <a:defRPr/>
            </a:pPr>
            <a:r>
              <a:rPr lang="en-US" sz="2000" b="1" dirty="0" smtClean="0">
                <a:solidFill>
                  <a:srgbClr val="0000FF"/>
                </a:solidFill>
              </a:rPr>
              <a:t>Mission Statement</a:t>
            </a:r>
          </a:p>
          <a:p>
            <a:pPr algn="ctr" eaLnBrk="1" hangingPunct="1">
              <a:buFont typeface="Arial" charset="0"/>
              <a:buNone/>
              <a:defRPr/>
            </a:pPr>
            <a:r>
              <a:rPr lang="en-US" sz="2000" b="1" dirty="0" smtClean="0">
                <a:solidFill>
                  <a:srgbClr val="0000FF"/>
                </a:solidFill>
              </a:rPr>
              <a:t>McLaren Health Care, through it’s subsidiaries, </a:t>
            </a:r>
          </a:p>
          <a:p>
            <a:pPr algn="ctr" eaLnBrk="1" hangingPunct="1">
              <a:buFont typeface="Arial" charset="0"/>
              <a:buNone/>
              <a:defRPr/>
            </a:pPr>
            <a:r>
              <a:rPr lang="en-US" sz="2000" b="1" dirty="0" smtClean="0">
                <a:solidFill>
                  <a:srgbClr val="0000FF"/>
                </a:solidFill>
              </a:rPr>
              <a:t>will be the best value in healthcare </a:t>
            </a:r>
          </a:p>
          <a:p>
            <a:pPr algn="ctr" eaLnBrk="1" hangingPunct="1">
              <a:buFont typeface="Arial" charset="0"/>
              <a:buNone/>
              <a:defRPr/>
            </a:pPr>
            <a:r>
              <a:rPr lang="en-US" sz="2000" b="1" dirty="0" smtClean="0">
                <a:solidFill>
                  <a:srgbClr val="0000FF"/>
                </a:solidFill>
              </a:rPr>
              <a:t>as defined by quality outcomes and cost.</a:t>
            </a:r>
          </a:p>
          <a:p>
            <a:pPr algn="ctr" eaLnBrk="1" hangingPunct="1">
              <a:buFont typeface="Arial" charset="0"/>
              <a:buNone/>
              <a:defRPr/>
            </a:pPr>
            <a:endParaRPr lang="en-US" sz="2000"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Rectangle 3"/>
          <p:cNvSpPr>
            <a:spLocks noGrp="1" noChangeArrowheads="1"/>
          </p:cNvSpPr>
          <p:nvPr>
            <p:ph idx="1"/>
          </p:nvPr>
        </p:nvSpPr>
        <p:spPr>
          <a:xfrm>
            <a:off x="457200" y="1219200"/>
            <a:ext cx="8229600" cy="5257800"/>
          </a:xfrm>
        </p:spPr>
        <p:txBody>
          <a:bodyPr/>
          <a:lstStyle/>
          <a:p>
            <a:pPr eaLnBrk="1" hangingPunct="1"/>
            <a:endParaRPr lang="en-US" altLang="en-US" sz="1800" smtClean="0"/>
          </a:p>
          <a:p>
            <a:pPr eaLnBrk="1" hangingPunct="1">
              <a:spcBef>
                <a:spcPts val="600"/>
              </a:spcBef>
              <a:buClr>
                <a:srgbClr val="0000FF"/>
              </a:buClr>
              <a:buFont typeface="Wingdings" panose="05000000000000000000" pitchFamily="2" charset="2"/>
              <a:buChar char="§"/>
            </a:pPr>
            <a:r>
              <a:rPr lang="en-US" altLang="en-US" sz="1800" smtClean="0"/>
              <a:t>Continually improving organizational performance.</a:t>
            </a:r>
          </a:p>
          <a:p>
            <a:pPr eaLnBrk="1" hangingPunct="1">
              <a:spcBef>
                <a:spcPts val="600"/>
              </a:spcBef>
              <a:buClr>
                <a:srgbClr val="0000FF"/>
              </a:buClr>
              <a:buFont typeface="Wingdings" panose="05000000000000000000" pitchFamily="2" charset="2"/>
              <a:buChar char="§"/>
            </a:pPr>
            <a:r>
              <a:rPr lang="en-US" altLang="en-US" sz="1800" smtClean="0"/>
              <a:t>A process aimed at achieving desired results.</a:t>
            </a:r>
          </a:p>
          <a:p>
            <a:pPr eaLnBrk="1" hangingPunct="1">
              <a:spcBef>
                <a:spcPts val="600"/>
              </a:spcBef>
              <a:buClr>
                <a:srgbClr val="0000FF"/>
              </a:buClr>
              <a:buFont typeface="Wingdings" panose="05000000000000000000" pitchFamily="2" charset="2"/>
              <a:buChar char="§"/>
            </a:pPr>
            <a:r>
              <a:rPr lang="en-US" altLang="en-US" sz="1800" smtClean="0"/>
              <a:t>A step by step methodology for finding out what is needed to ensure good performance and then delivering it.</a:t>
            </a:r>
          </a:p>
          <a:p>
            <a:pPr eaLnBrk="1" hangingPunct="1">
              <a:spcBef>
                <a:spcPts val="600"/>
              </a:spcBef>
              <a:buClr>
                <a:srgbClr val="0000FF"/>
              </a:buClr>
              <a:buFont typeface="Wingdings" panose="05000000000000000000" pitchFamily="2" charset="2"/>
              <a:buChar char="§"/>
            </a:pPr>
            <a:r>
              <a:rPr lang="en-US" altLang="en-US" sz="1800" smtClean="0"/>
              <a:t>An approach to process design that includes measurement, analysis, and sustained improvement.</a:t>
            </a:r>
          </a:p>
          <a:p>
            <a:pPr eaLnBrk="1" hangingPunct="1">
              <a:spcBef>
                <a:spcPts val="600"/>
              </a:spcBef>
              <a:buClr>
                <a:srgbClr val="0000FF"/>
              </a:buClr>
              <a:buFont typeface="Wingdings" panose="05000000000000000000" pitchFamily="2" charset="2"/>
              <a:buChar char="§"/>
            </a:pPr>
            <a:r>
              <a:rPr lang="en-US" altLang="en-US" sz="1800" smtClean="0"/>
              <a:t>A system for continually improving what we do.</a:t>
            </a:r>
          </a:p>
          <a:p>
            <a:pPr eaLnBrk="1" hangingPunct="1">
              <a:spcBef>
                <a:spcPts val="600"/>
              </a:spcBef>
              <a:buClr>
                <a:srgbClr val="0000FF"/>
              </a:buClr>
              <a:buFont typeface="Wingdings" panose="05000000000000000000" pitchFamily="2" charset="2"/>
              <a:buChar char="§"/>
            </a:pPr>
            <a:r>
              <a:rPr lang="en-US" altLang="en-US" sz="1800" smtClean="0"/>
              <a:t>Team-centered work toward a common, understood goal.</a:t>
            </a:r>
          </a:p>
        </p:txBody>
      </p:sp>
      <p:sp>
        <p:nvSpPr>
          <p:cNvPr id="69635" name="Rectangle 2"/>
          <p:cNvSpPr>
            <a:spLocks noGrp="1" noChangeArrowheads="1"/>
          </p:cNvSpPr>
          <p:nvPr>
            <p:ph type="title"/>
          </p:nvPr>
        </p:nvSpPr>
        <p:spPr>
          <a:xfrm>
            <a:off x="457200" y="152400"/>
            <a:ext cx="8229600" cy="1143000"/>
          </a:xfrm>
        </p:spPr>
        <p:txBody>
          <a:bodyPr/>
          <a:lstStyle/>
          <a:p>
            <a:pPr eaLnBrk="1" hangingPunct="1"/>
            <a:r>
              <a:rPr lang="en-US" altLang="en-US" smtClean="0"/>
              <a:t>What is Quality Improvement?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pPr eaLnBrk="1" hangingPunct="1"/>
            <a:r>
              <a:rPr lang="en-US" altLang="en-US" smtClean="0"/>
              <a:t>Our Expectation</a:t>
            </a:r>
          </a:p>
        </p:txBody>
      </p:sp>
      <p:sp>
        <p:nvSpPr>
          <p:cNvPr id="22531" name="Content Placeholder 4"/>
          <p:cNvSpPr>
            <a:spLocks noGrp="1"/>
          </p:cNvSpPr>
          <p:nvPr>
            <p:ph idx="1"/>
          </p:nvPr>
        </p:nvSpPr>
        <p:spPr>
          <a:xfrm>
            <a:off x="609600" y="1600200"/>
            <a:ext cx="7924800" cy="4525963"/>
          </a:xfrm>
        </p:spPr>
        <p:txBody>
          <a:bodyPr/>
          <a:lstStyle/>
          <a:p>
            <a:pPr eaLnBrk="1" hangingPunct="1">
              <a:buClr>
                <a:srgbClr val="0000FF"/>
              </a:buClr>
              <a:buFont typeface="Wingdings" pitchFamily="2" charset="2"/>
              <a:buChar char="§"/>
              <a:defRPr/>
            </a:pPr>
            <a:r>
              <a:rPr lang="en-US" sz="2000" dirty="0" smtClean="0"/>
              <a:t>Our expectation is that we engage in ongoing improvement initiatives to achieve our mission.</a:t>
            </a:r>
          </a:p>
          <a:p>
            <a:pPr eaLnBrk="1" hangingPunct="1">
              <a:buClr>
                <a:srgbClr val="0000FF"/>
              </a:buClr>
              <a:buFont typeface="Wingdings" pitchFamily="2" charset="2"/>
              <a:buChar char="§"/>
              <a:defRPr/>
            </a:pPr>
            <a:r>
              <a:rPr lang="en-US" sz="2000" dirty="0" smtClean="0"/>
              <a:t>The process we use at McLaren Health Care is the IHI Model.</a:t>
            </a:r>
          </a:p>
          <a:p>
            <a:pPr lvl="1" eaLnBrk="1" hangingPunct="1">
              <a:buClr>
                <a:srgbClr val="0000FF"/>
              </a:buClr>
              <a:buFont typeface="Arial" charset="0"/>
              <a:buChar char="–"/>
              <a:defRPr/>
            </a:pPr>
            <a:r>
              <a:rPr lang="en-US" sz="1800" dirty="0" smtClean="0"/>
              <a:t>IHI stands for Institute for Healthcare Improvement</a:t>
            </a:r>
          </a:p>
          <a:p>
            <a:pPr lvl="1" eaLnBrk="1" hangingPunct="1">
              <a:buClr>
                <a:srgbClr val="0000FF"/>
              </a:buClr>
              <a:buFont typeface="Arial" charset="0"/>
              <a:buChar char="–"/>
              <a:defRPr/>
            </a:pPr>
            <a:r>
              <a:rPr lang="en-US" sz="1800" dirty="0" smtClean="0">
                <a:solidFill>
                  <a:schemeClr val="tx1">
                    <a:lumMod val="95000"/>
                    <a:lumOff val="5000"/>
                  </a:schemeClr>
                </a:solidFill>
                <a:hlinkClick r:id="rId3"/>
              </a:rPr>
              <a:t>www.ihi.org</a:t>
            </a:r>
          </a:p>
          <a:p>
            <a:pPr eaLnBrk="1" hangingPunct="1">
              <a:buFont typeface="Arial" charset="0"/>
              <a:buChar char="•"/>
              <a:defRPr/>
            </a:pPr>
            <a:endParaRPr lang="en-US" sz="22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3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225" y="7938"/>
            <a:ext cx="9104313" cy="68389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Content Placeholder 2"/>
          <p:cNvSpPr>
            <a:spLocks noGrp="1"/>
          </p:cNvSpPr>
          <p:nvPr>
            <p:ph idx="1"/>
          </p:nvPr>
        </p:nvSpPr>
        <p:spPr>
          <a:xfrm>
            <a:off x="457200" y="1524000"/>
            <a:ext cx="8229600" cy="4800600"/>
          </a:xfrm>
        </p:spPr>
        <p:txBody>
          <a:bodyPr rtlCol="0">
            <a:normAutofit lnSpcReduction="10000"/>
          </a:bodyPr>
          <a:lstStyle/>
          <a:p>
            <a:pPr eaLnBrk="1" fontAlgn="auto" hangingPunct="1">
              <a:spcAft>
                <a:spcPts val="0"/>
              </a:spcAft>
              <a:buFont typeface="Wingdings" panose="05000000000000000000" pitchFamily="2" charset="2"/>
              <a:buChar char="§"/>
              <a:defRPr/>
            </a:pPr>
            <a:r>
              <a:rPr lang="en-US" sz="2800" b="1" dirty="0" smtClean="0">
                <a:solidFill>
                  <a:srgbClr val="0000FF"/>
                </a:solidFill>
              </a:rPr>
              <a:t>PLAN</a:t>
            </a:r>
            <a:r>
              <a:rPr lang="en-US" sz="2800" dirty="0" smtClean="0">
                <a:solidFill>
                  <a:srgbClr val="0000FF"/>
                </a:solidFill>
              </a:rPr>
              <a:t> </a:t>
            </a:r>
            <a:endParaRPr lang="en-US" sz="1800" dirty="0" smtClean="0">
              <a:solidFill>
                <a:srgbClr val="0000FF"/>
              </a:solidFill>
            </a:endParaRPr>
          </a:p>
          <a:p>
            <a:pPr lvl="1" eaLnBrk="1" fontAlgn="auto" hangingPunct="1">
              <a:spcAft>
                <a:spcPts val="0"/>
              </a:spcAft>
              <a:defRPr/>
            </a:pPr>
            <a:r>
              <a:rPr lang="en-US" sz="1800" dirty="0" smtClean="0"/>
              <a:t>Make the plan!  How will the change be implemented?</a:t>
            </a:r>
          </a:p>
          <a:p>
            <a:pPr eaLnBrk="1" fontAlgn="auto" hangingPunct="1">
              <a:spcAft>
                <a:spcPts val="0"/>
              </a:spcAft>
              <a:buFont typeface="Wingdings" panose="05000000000000000000" pitchFamily="2" charset="2"/>
              <a:buChar char="§"/>
              <a:defRPr/>
            </a:pPr>
            <a:r>
              <a:rPr lang="en-US" sz="2800" b="1" dirty="0" smtClean="0">
                <a:solidFill>
                  <a:srgbClr val="0000FF"/>
                </a:solidFill>
              </a:rPr>
              <a:t>DO</a:t>
            </a:r>
            <a:endParaRPr lang="en-US" sz="1800" b="1" dirty="0" smtClean="0">
              <a:solidFill>
                <a:srgbClr val="0000FF"/>
              </a:solidFill>
            </a:endParaRPr>
          </a:p>
          <a:p>
            <a:pPr lvl="1" eaLnBrk="1" fontAlgn="auto" hangingPunct="1">
              <a:spcAft>
                <a:spcPts val="0"/>
              </a:spcAft>
              <a:defRPr/>
            </a:pPr>
            <a:r>
              <a:rPr lang="en-US" sz="1800" dirty="0" smtClean="0"/>
              <a:t>Implement the plan, measuring progress as you go</a:t>
            </a:r>
          </a:p>
          <a:p>
            <a:pPr marL="457200" lvl="1" indent="0" eaLnBrk="1" fontAlgn="auto" hangingPunct="1">
              <a:spcAft>
                <a:spcPts val="0"/>
              </a:spcAft>
              <a:buFont typeface="Arial" panose="020B0604020202020204" pitchFamily="34" charset="0"/>
              <a:buNone/>
              <a:defRPr/>
            </a:pPr>
            <a:endParaRPr lang="en-US" sz="900" dirty="0" smtClean="0"/>
          </a:p>
          <a:p>
            <a:pPr eaLnBrk="1" fontAlgn="auto" hangingPunct="1">
              <a:spcAft>
                <a:spcPts val="0"/>
              </a:spcAft>
              <a:buFont typeface="Wingdings" panose="05000000000000000000" pitchFamily="2" charset="2"/>
              <a:buChar char="§"/>
              <a:defRPr/>
            </a:pPr>
            <a:r>
              <a:rPr lang="en-US" sz="2800" b="1" dirty="0" smtClean="0">
                <a:solidFill>
                  <a:srgbClr val="0000FF"/>
                </a:solidFill>
              </a:rPr>
              <a:t>STUDY/CHECK</a:t>
            </a:r>
            <a:r>
              <a:rPr lang="en-US" sz="2800" dirty="0" smtClean="0">
                <a:solidFill>
                  <a:srgbClr val="0000FF"/>
                </a:solidFill>
              </a:rPr>
              <a:t> </a:t>
            </a:r>
          </a:p>
          <a:p>
            <a:pPr lvl="1" eaLnBrk="1" fontAlgn="auto" hangingPunct="1">
              <a:spcAft>
                <a:spcPts val="0"/>
              </a:spcAft>
              <a:defRPr/>
            </a:pPr>
            <a:r>
              <a:rPr lang="en-US" sz="1800" dirty="0" smtClean="0"/>
              <a:t>Critically evaluate the results by asking:  “What went right?”  “What went wrong?”  “Why?”</a:t>
            </a:r>
          </a:p>
          <a:p>
            <a:pPr eaLnBrk="1" fontAlgn="auto" hangingPunct="1">
              <a:spcAft>
                <a:spcPts val="0"/>
              </a:spcAft>
              <a:buFont typeface="Wingdings" panose="05000000000000000000" pitchFamily="2" charset="2"/>
              <a:buChar char="§"/>
              <a:defRPr/>
            </a:pPr>
            <a:r>
              <a:rPr lang="en-US" sz="2800" b="1" dirty="0" smtClean="0">
                <a:solidFill>
                  <a:srgbClr val="0000FF"/>
                </a:solidFill>
              </a:rPr>
              <a:t>ACT</a:t>
            </a:r>
            <a:r>
              <a:rPr lang="en-US" sz="2800" dirty="0" smtClean="0">
                <a:solidFill>
                  <a:srgbClr val="0000FF"/>
                </a:solidFill>
              </a:rPr>
              <a:t> </a:t>
            </a:r>
          </a:p>
          <a:p>
            <a:pPr lvl="1" eaLnBrk="1" fontAlgn="auto" hangingPunct="1">
              <a:spcAft>
                <a:spcPts val="0"/>
              </a:spcAft>
              <a:defRPr/>
            </a:pPr>
            <a:r>
              <a:rPr lang="en-US" sz="1800" dirty="0" smtClean="0"/>
              <a:t>Adjust, Abandon, Adopt, Spread the Changes</a:t>
            </a:r>
          </a:p>
          <a:p>
            <a:pPr lvl="1" eaLnBrk="1" fontAlgn="auto" hangingPunct="1">
              <a:spcAft>
                <a:spcPts val="0"/>
              </a:spcAft>
              <a:buFont typeface="Arial" charset="0"/>
              <a:buNone/>
              <a:defRPr/>
            </a:pPr>
            <a:endParaRPr lang="en-US" sz="1400" dirty="0" smtClean="0"/>
          </a:p>
          <a:p>
            <a:pPr algn="ctr" eaLnBrk="1" fontAlgn="auto" hangingPunct="1">
              <a:spcAft>
                <a:spcPts val="0"/>
              </a:spcAft>
              <a:buFont typeface="Arial" charset="0"/>
              <a:buNone/>
              <a:defRPr/>
            </a:pPr>
            <a:r>
              <a:rPr lang="en-US" sz="2800" b="1" dirty="0" smtClean="0">
                <a:solidFill>
                  <a:srgbClr val="FF0000"/>
                </a:solidFill>
              </a:rPr>
              <a:t>This cycle is repeated </a:t>
            </a:r>
          </a:p>
          <a:p>
            <a:pPr algn="ctr" eaLnBrk="1" fontAlgn="auto" hangingPunct="1">
              <a:spcAft>
                <a:spcPts val="0"/>
              </a:spcAft>
              <a:buFont typeface="Arial" charset="0"/>
              <a:buNone/>
              <a:defRPr/>
            </a:pPr>
            <a:r>
              <a:rPr lang="en-US" sz="2800" b="1" dirty="0" smtClean="0">
                <a:solidFill>
                  <a:srgbClr val="FF0000"/>
                </a:solidFill>
              </a:rPr>
              <a:t>to build improvements upon successes!</a:t>
            </a:r>
          </a:p>
        </p:txBody>
      </p:sp>
      <p:sp>
        <p:nvSpPr>
          <p:cNvPr id="75779" name="Title 1"/>
          <p:cNvSpPr>
            <a:spLocks noGrp="1"/>
          </p:cNvSpPr>
          <p:nvPr>
            <p:ph type="title"/>
          </p:nvPr>
        </p:nvSpPr>
        <p:spPr/>
        <p:txBody>
          <a:bodyPr/>
          <a:lstStyle/>
          <a:p>
            <a:pPr eaLnBrk="1" hangingPunct="1"/>
            <a:r>
              <a:rPr lang="en-US" altLang="en-US" smtClean="0"/>
              <a:t>PDSA Cycle - The Foundation</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3"/>
          <p:cNvSpPr>
            <a:spLocks noGrp="1"/>
          </p:cNvSpPr>
          <p:nvPr>
            <p:ph type="ctrTitle"/>
          </p:nvPr>
        </p:nvSpPr>
        <p:spPr>
          <a:xfrm>
            <a:off x="685800" y="1066800"/>
            <a:ext cx="7772400" cy="3886200"/>
          </a:xfrm>
        </p:spPr>
        <p:txBody>
          <a:bodyPr/>
          <a:lstStyle/>
          <a:p>
            <a:r>
              <a:rPr lang="en-US" altLang="en-US" b="1" dirty="0" smtClean="0">
                <a:solidFill>
                  <a:srgbClr val="0000FF"/>
                </a:solidFill>
              </a:rPr>
              <a:t>Questions???</a:t>
            </a:r>
            <a:r>
              <a:rPr lang="en-US" altLang="en-US" sz="4000" b="1" dirty="0" smtClean="0">
                <a:solidFill>
                  <a:srgbClr val="0000FF"/>
                </a:solidFill>
              </a:rPr>
              <a:t/>
            </a:r>
            <a:br>
              <a:rPr lang="en-US" altLang="en-US" sz="4000" b="1" dirty="0" smtClean="0">
                <a:solidFill>
                  <a:srgbClr val="0000FF"/>
                </a:solidFill>
              </a:rPr>
            </a:br>
            <a:r>
              <a:rPr lang="en-US" altLang="en-US" sz="3600" b="1" dirty="0" smtClean="0">
                <a:solidFill>
                  <a:srgbClr val="0000FF"/>
                </a:solidFill>
              </a:rPr>
              <a:t/>
            </a:r>
            <a:br>
              <a:rPr lang="en-US" altLang="en-US" sz="3600" b="1" dirty="0" smtClean="0">
                <a:solidFill>
                  <a:srgbClr val="0000FF"/>
                </a:solidFill>
              </a:rPr>
            </a:br>
            <a:r>
              <a:rPr lang="en-US" altLang="en-US" sz="2000" b="1" dirty="0" smtClean="0"/>
              <a:t>Contact your Subsidiary Compliance/HIPAA/Privacy/Security Officer!</a:t>
            </a:r>
            <a:r>
              <a:rPr lang="en-US" altLang="en-US" sz="2000" b="1" smtClean="0"/>
              <a:t/>
            </a:r>
            <a:br>
              <a:rPr lang="en-US" altLang="en-US" sz="2000" b="1" smtClean="0"/>
            </a:br>
            <a:endParaRPr lang="en-US" altLang="en-US" sz="20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altLang="en-US" dirty="0" smtClean="0"/>
              <a:t>Course Outline</a:t>
            </a:r>
          </a:p>
        </p:txBody>
      </p:sp>
      <p:sp>
        <p:nvSpPr>
          <p:cNvPr id="10243" name="Content Placeholder 2"/>
          <p:cNvSpPr>
            <a:spLocks noGrp="1"/>
          </p:cNvSpPr>
          <p:nvPr>
            <p:ph sz="half" idx="1"/>
          </p:nvPr>
        </p:nvSpPr>
        <p:spPr>
          <a:xfrm>
            <a:off x="457200" y="1143000"/>
            <a:ext cx="3886200" cy="5059363"/>
          </a:xfrm>
        </p:spPr>
        <p:txBody>
          <a:bodyPr/>
          <a:lstStyle/>
          <a:p>
            <a:pPr marL="0" indent="0" eaLnBrk="1" hangingPunct="1">
              <a:spcBef>
                <a:spcPts val="300"/>
              </a:spcBef>
              <a:buFont typeface="Arial" panose="020B0604020202020204" pitchFamily="34" charset="0"/>
              <a:buNone/>
            </a:pPr>
            <a:r>
              <a:rPr lang="en-US" altLang="en-US" sz="1800" dirty="0" smtClean="0"/>
              <a:t>Lesson 1 will focus on corporate compliance and ethical issues in healthcare.  This includes laws and regulations, consequences of noncompliance, and features of a compliance program.  Sexual harassment and McLaren as a Federal Contractor will also be discussed.</a:t>
            </a:r>
          </a:p>
          <a:p>
            <a:pPr marL="0" indent="0" eaLnBrk="1" hangingPunct="1">
              <a:spcBef>
                <a:spcPts val="300"/>
              </a:spcBef>
              <a:buFont typeface="Arial" panose="020B0604020202020204" pitchFamily="34" charset="0"/>
              <a:buNone/>
            </a:pPr>
            <a:endParaRPr lang="en-US" altLang="en-US" sz="400" dirty="0" smtClean="0"/>
          </a:p>
          <a:p>
            <a:pPr marL="0" indent="0" eaLnBrk="1" hangingPunct="1">
              <a:spcBef>
                <a:spcPts val="300"/>
              </a:spcBef>
              <a:buFont typeface="Arial" panose="020B0604020202020204" pitchFamily="34" charset="0"/>
              <a:buNone/>
            </a:pPr>
            <a:r>
              <a:rPr lang="en-US" altLang="en-US" sz="1800" dirty="0" smtClean="0"/>
              <a:t>Lesson 2 will discuss patient rights, which include confidentiality,  patient participation in treatment decisions, respect, safety  and nondiscrimination, and patient visitation rights.  Grievances will also be discussed.  Patient confidentiality  is discussed in the MHC HIPAA self-learning module.</a:t>
            </a:r>
          </a:p>
          <a:p>
            <a:pPr marL="0" indent="0" eaLnBrk="1" hangingPunct="1">
              <a:spcBef>
                <a:spcPts val="300"/>
              </a:spcBef>
              <a:buFont typeface="Arial" panose="020B0604020202020204" pitchFamily="34" charset="0"/>
              <a:buNone/>
            </a:pPr>
            <a:endParaRPr lang="en-US" altLang="en-US" sz="400" dirty="0" smtClean="0"/>
          </a:p>
          <a:p>
            <a:pPr marL="0" indent="0" eaLnBrk="1" hangingPunct="1">
              <a:spcBef>
                <a:spcPts val="300"/>
              </a:spcBef>
              <a:buFont typeface="Arial" panose="020B0604020202020204" pitchFamily="34" charset="0"/>
              <a:buNone/>
            </a:pPr>
            <a:r>
              <a:rPr lang="en-US" altLang="en-US" sz="1800" dirty="0" smtClean="0"/>
              <a:t>Lesson 3 will focus on quality improvement.</a:t>
            </a:r>
          </a:p>
          <a:p>
            <a:pPr marL="0" indent="0" eaLnBrk="1" hangingPunct="1">
              <a:buFont typeface="Arial" panose="020B0604020202020204" pitchFamily="34" charset="0"/>
              <a:buNone/>
            </a:pPr>
            <a:endParaRPr lang="en-US" altLang="en-US" sz="1800" dirty="0" smtClean="0"/>
          </a:p>
        </p:txBody>
      </p:sp>
      <p:sp>
        <p:nvSpPr>
          <p:cNvPr id="3077" name="Content Placeholder 3"/>
          <p:cNvSpPr>
            <a:spLocks noGrp="1"/>
          </p:cNvSpPr>
          <p:nvPr>
            <p:ph sz="half" idx="2"/>
          </p:nvPr>
        </p:nvSpPr>
        <p:spPr>
          <a:xfrm>
            <a:off x="4572000" y="1081881"/>
            <a:ext cx="4038600" cy="5257800"/>
          </a:xfrm>
          <a:ln w="38100" cap="rnd">
            <a:solidFill>
              <a:srgbClr val="0000FF"/>
            </a:solidFill>
            <a:bevel/>
          </a:ln>
        </p:spPr>
        <p:txBody>
          <a:bodyPr/>
          <a:lstStyle/>
          <a:p>
            <a:pPr eaLnBrk="1" hangingPunct="1">
              <a:buFont typeface="Arial" charset="0"/>
              <a:buNone/>
              <a:defRPr/>
            </a:pPr>
            <a:r>
              <a:rPr lang="en-US" sz="1600" b="1" dirty="0" smtClean="0">
                <a:solidFill>
                  <a:srgbClr val="0000FF"/>
                </a:solidFill>
              </a:rPr>
              <a:t>Lesson 1:  Corporate Compliance and Ethics</a:t>
            </a:r>
          </a:p>
          <a:p>
            <a:pPr lvl="1" eaLnBrk="1" hangingPunct="1">
              <a:buClr>
                <a:srgbClr val="0000FF"/>
              </a:buClr>
              <a:buFont typeface="Wingdings" pitchFamily="2" charset="2"/>
              <a:buChar char="§"/>
              <a:defRPr/>
            </a:pPr>
            <a:r>
              <a:rPr lang="en-US" sz="1400" b="1" dirty="0" smtClean="0"/>
              <a:t>Compliance laws and regulations</a:t>
            </a:r>
          </a:p>
          <a:p>
            <a:pPr lvl="1" eaLnBrk="1" hangingPunct="1">
              <a:buClr>
                <a:srgbClr val="0000FF"/>
              </a:buClr>
              <a:buFont typeface="Wingdings" pitchFamily="2" charset="2"/>
              <a:buChar char="§"/>
              <a:defRPr/>
            </a:pPr>
            <a:r>
              <a:rPr lang="en-US" sz="1400" b="1" dirty="0" smtClean="0"/>
              <a:t>Potential consequences of non-compliance</a:t>
            </a:r>
          </a:p>
          <a:p>
            <a:pPr lvl="1" eaLnBrk="1" hangingPunct="1">
              <a:buClr>
                <a:srgbClr val="0000FF"/>
              </a:buClr>
              <a:buFont typeface="Wingdings" pitchFamily="2" charset="2"/>
              <a:buChar char="§"/>
              <a:defRPr/>
            </a:pPr>
            <a:r>
              <a:rPr lang="en-US" sz="1400" b="1" dirty="0" smtClean="0"/>
              <a:t>Compliance programs</a:t>
            </a:r>
          </a:p>
          <a:p>
            <a:pPr lvl="1" eaLnBrk="1" hangingPunct="1">
              <a:buClr>
                <a:srgbClr val="0000FF"/>
              </a:buClr>
              <a:buFont typeface="Wingdings" pitchFamily="2" charset="2"/>
              <a:buChar char="§"/>
              <a:defRPr/>
            </a:pPr>
            <a:r>
              <a:rPr lang="en-US" sz="1400" b="1" dirty="0" smtClean="0"/>
              <a:t>Sexual Harassment</a:t>
            </a:r>
          </a:p>
          <a:p>
            <a:pPr lvl="1" eaLnBrk="1" hangingPunct="1">
              <a:buClr>
                <a:srgbClr val="0000FF"/>
              </a:buClr>
              <a:buFont typeface="Wingdings" pitchFamily="2" charset="2"/>
              <a:buChar char="§"/>
              <a:defRPr/>
            </a:pPr>
            <a:r>
              <a:rPr lang="en-US" sz="1400" b="1" dirty="0" smtClean="0"/>
              <a:t>Federal Contractors</a:t>
            </a:r>
          </a:p>
          <a:p>
            <a:pPr eaLnBrk="1" hangingPunct="1">
              <a:buFont typeface="Arial" charset="0"/>
              <a:buNone/>
              <a:defRPr/>
            </a:pPr>
            <a:r>
              <a:rPr lang="en-US" sz="1600" b="1" dirty="0" smtClean="0">
                <a:solidFill>
                  <a:srgbClr val="0000FF"/>
                </a:solidFill>
              </a:rPr>
              <a:t>Lesson 2:  Patient Rights</a:t>
            </a:r>
          </a:p>
          <a:p>
            <a:pPr lvl="1" eaLnBrk="1" hangingPunct="1">
              <a:buClr>
                <a:srgbClr val="0000FF"/>
              </a:buClr>
              <a:buFont typeface="Wingdings" pitchFamily="2" charset="2"/>
              <a:buChar char="§"/>
              <a:defRPr/>
            </a:pPr>
            <a:r>
              <a:rPr lang="en-US" sz="1400" b="1" dirty="0" smtClean="0"/>
              <a:t>Confidentiality</a:t>
            </a:r>
          </a:p>
          <a:p>
            <a:pPr lvl="1" eaLnBrk="1" hangingPunct="1">
              <a:buClr>
                <a:srgbClr val="0000FF"/>
              </a:buClr>
              <a:buFont typeface="Wingdings" pitchFamily="2" charset="2"/>
              <a:buChar char="§"/>
              <a:defRPr/>
            </a:pPr>
            <a:r>
              <a:rPr lang="en-US" sz="1400" b="1" dirty="0" smtClean="0"/>
              <a:t>Patient participation in treatment decisions</a:t>
            </a:r>
          </a:p>
          <a:p>
            <a:pPr lvl="1" eaLnBrk="1" hangingPunct="1">
              <a:buClr>
                <a:srgbClr val="0000FF"/>
              </a:buClr>
              <a:buFont typeface="Wingdings" pitchFamily="2" charset="2"/>
              <a:buChar char="§"/>
              <a:defRPr/>
            </a:pPr>
            <a:r>
              <a:rPr lang="en-US" sz="1400" b="1" dirty="0" smtClean="0"/>
              <a:t>Disclosure and Informed Consent</a:t>
            </a:r>
          </a:p>
          <a:p>
            <a:pPr lvl="1" eaLnBrk="1" hangingPunct="1">
              <a:buClr>
                <a:srgbClr val="0000FF"/>
              </a:buClr>
              <a:buFont typeface="Wingdings" pitchFamily="2" charset="2"/>
              <a:buChar char="§"/>
              <a:defRPr/>
            </a:pPr>
            <a:r>
              <a:rPr lang="en-US" sz="1400" b="1" dirty="0" smtClean="0"/>
              <a:t>Advance Directives</a:t>
            </a:r>
          </a:p>
          <a:p>
            <a:pPr lvl="1" eaLnBrk="1" hangingPunct="1">
              <a:buClr>
                <a:srgbClr val="0000FF"/>
              </a:buClr>
              <a:buFont typeface="Wingdings" pitchFamily="2" charset="2"/>
              <a:buChar char="§"/>
              <a:defRPr/>
            </a:pPr>
            <a:r>
              <a:rPr lang="en-US" sz="1400" b="1" dirty="0" smtClean="0"/>
              <a:t>Access to Emergency Services</a:t>
            </a:r>
          </a:p>
          <a:p>
            <a:pPr lvl="1" eaLnBrk="1" hangingPunct="1">
              <a:buClr>
                <a:srgbClr val="0000FF"/>
              </a:buClr>
              <a:buFont typeface="Wingdings" pitchFamily="2" charset="2"/>
              <a:buChar char="§"/>
              <a:defRPr/>
            </a:pPr>
            <a:r>
              <a:rPr lang="en-US" sz="1400" b="1" dirty="0" smtClean="0"/>
              <a:t>Respect, safety, and nondiscrimination</a:t>
            </a:r>
          </a:p>
          <a:p>
            <a:pPr lvl="1" eaLnBrk="1" hangingPunct="1">
              <a:buClr>
                <a:srgbClr val="0000FF"/>
              </a:buClr>
              <a:buFont typeface="Wingdings" pitchFamily="2" charset="2"/>
              <a:buChar char="§"/>
              <a:defRPr/>
            </a:pPr>
            <a:r>
              <a:rPr lang="en-US" sz="1400" b="1" dirty="0" smtClean="0"/>
              <a:t>Patient visitation rights</a:t>
            </a:r>
          </a:p>
          <a:p>
            <a:pPr lvl="1" eaLnBrk="1" hangingPunct="1">
              <a:buClr>
                <a:srgbClr val="0000FF"/>
              </a:buClr>
              <a:buFont typeface="Wingdings" pitchFamily="2" charset="2"/>
              <a:buChar char="§"/>
              <a:defRPr/>
            </a:pPr>
            <a:r>
              <a:rPr lang="en-US" sz="1400" b="1" dirty="0" smtClean="0"/>
              <a:t>Grievances</a:t>
            </a:r>
          </a:p>
          <a:p>
            <a:pPr marL="685800" lvl="1" indent="-685800" eaLnBrk="1" hangingPunct="1">
              <a:spcBef>
                <a:spcPts val="0"/>
              </a:spcBef>
              <a:buClr>
                <a:srgbClr val="0000FF"/>
              </a:buClr>
              <a:buFont typeface="Arial" charset="0"/>
              <a:buNone/>
              <a:defRPr/>
            </a:pPr>
            <a:r>
              <a:rPr lang="en-US" sz="1600" b="1" dirty="0" smtClean="0">
                <a:solidFill>
                  <a:srgbClr val="0000FF"/>
                </a:solidFill>
              </a:rPr>
              <a:t>Lesson 3:  Quality Improvement</a:t>
            </a:r>
          </a:p>
          <a:p>
            <a:pPr marL="685800" lvl="1" indent="-228600" eaLnBrk="1" hangingPunct="1">
              <a:spcBef>
                <a:spcPts val="0"/>
              </a:spcBef>
              <a:buClr>
                <a:srgbClr val="0000FF"/>
              </a:buClr>
              <a:buFont typeface="Wingdings" pitchFamily="2" charset="2"/>
              <a:buChar char="§"/>
              <a:defRPr/>
            </a:pPr>
            <a:r>
              <a:rPr lang="en-US" sz="1400" b="1" dirty="0" smtClean="0"/>
              <a:t>Why it is important and what it is</a:t>
            </a:r>
          </a:p>
          <a:p>
            <a:pPr marL="685800" lvl="1" indent="-228600" eaLnBrk="1" hangingPunct="1">
              <a:spcBef>
                <a:spcPts val="0"/>
              </a:spcBef>
              <a:buClr>
                <a:srgbClr val="0000FF"/>
              </a:buClr>
              <a:buFont typeface="Wingdings" pitchFamily="2" charset="2"/>
              <a:buChar char="§"/>
              <a:defRPr/>
            </a:pPr>
            <a:r>
              <a:rPr lang="en-US" sz="1400" b="1" dirty="0" smtClean="0"/>
              <a:t>Our expectations</a:t>
            </a:r>
          </a:p>
          <a:p>
            <a:pPr marL="685800" lvl="1" indent="-228600" eaLnBrk="1" hangingPunct="1">
              <a:spcBef>
                <a:spcPts val="0"/>
              </a:spcBef>
              <a:buClr>
                <a:srgbClr val="0000FF"/>
              </a:buClr>
              <a:buFont typeface="Wingdings" pitchFamily="2" charset="2"/>
              <a:buChar char="§"/>
              <a:defRPr/>
            </a:pPr>
            <a:r>
              <a:rPr lang="en-US" sz="1400" b="1" dirty="0" smtClean="0"/>
              <a:t>The PDSA Cycle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4"/>
          <p:cNvSpPr>
            <a:spLocks noGrp="1"/>
          </p:cNvSpPr>
          <p:nvPr>
            <p:ph type="title"/>
          </p:nvPr>
        </p:nvSpPr>
        <p:spPr/>
        <p:txBody>
          <a:bodyPr/>
          <a:lstStyle/>
          <a:p>
            <a:pPr eaLnBrk="1" hangingPunct="1"/>
            <a:r>
              <a:rPr lang="en-US" altLang="en-US" smtClean="0"/>
              <a:t>Lesson 1:  Compliance and Ethics</a:t>
            </a:r>
          </a:p>
        </p:txBody>
      </p:sp>
      <p:sp>
        <p:nvSpPr>
          <p:cNvPr id="12291" name="Content Placeholder 5"/>
          <p:cNvSpPr>
            <a:spLocks noGrp="1"/>
          </p:cNvSpPr>
          <p:nvPr>
            <p:ph idx="1"/>
          </p:nvPr>
        </p:nvSpPr>
        <p:spPr>
          <a:xfrm>
            <a:off x="381000" y="1600200"/>
            <a:ext cx="8229600" cy="4525963"/>
          </a:xfrm>
        </p:spPr>
        <p:txBody>
          <a:bodyPr/>
          <a:lstStyle/>
          <a:p>
            <a:pPr eaLnBrk="1" hangingPunct="1">
              <a:buFont typeface="Arial" panose="020B0604020202020204" pitchFamily="34" charset="0"/>
              <a:buNone/>
            </a:pPr>
            <a:r>
              <a:rPr lang="en-US" altLang="en-US" sz="2000" b="1" smtClean="0"/>
              <a:t>This lesson addresses:</a:t>
            </a:r>
          </a:p>
          <a:p>
            <a:pPr eaLnBrk="1" hangingPunct="1">
              <a:buFont typeface="Arial" panose="020B0604020202020204" pitchFamily="34" charset="0"/>
              <a:buNone/>
            </a:pPr>
            <a:endParaRPr lang="en-US" altLang="en-US" sz="800" b="1" smtClean="0"/>
          </a:p>
          <a:p>
            <a:pPr lvl="1" eaLnBrk="1" hangingPunct="1">
              <a:buClr>
                <a:srgbClr val="0000FF"/>
              </a:buClr>
              <a:buFont typeface="Wingdings" panose="05000000000000000000" pitchFamily="2" charset="2"/>
              <a:buChar char="§"/>
            </a:pPr>
            <a:r>
              <a:rPr lang="en-US" altLang="en-US" sz="1800" smtClean="0"/>
              <a:t>Corporate Compliance</a:t>
            </a:r>
          </a:p>
          <a:p>
            <a:pPr lvl="1" eaLnBrk="1" hangingPunct="1">
              <a:buClr>
                <a:srgbClr val="0000FF"/>
              </a:buClr>
              <a:buFont typeface="Wingdings" panose="05000000000000000000" pitchFamily="2" charset="2"/>
              <a:buChar char="§"/>
            </a:pPr>
            <a:r>
              <a:rPr lang="en-US" altLang="en-US" sz="1800" smtClean="0"/>
              <a:t>Sexual Harassment</a:t>
            </a:r>
          </a:p>
          <a:p>
            <a:pPr eaLnBrk="1" hangingPunct="1">
              <a:buFont typeface="Arial" panose="020B0604020202020204" pitchFamily="34" charset="0"/>
              <a:buNone/>
            </a:pPr>
            <a:endParaRPr lang="en-US" altLang="en-US" sz="2000" b="1" smtClean="0"/>
          </a:p>
          <a:p>
            <a:pPr eaLnBrk="1" hangingPunct="1">
              <a:buFont typeface="Arial" panose="020B0604020202020204" pitchFamily="34" charset="0"/>
              <a:buNone/>
            </a:pPr>
            <a:endParaRPr lang="en-US" altLang="en-US" sz="800" b="1" smtClean="0"/>
          </a:p>
        </p:txBody>
      </p:sp>
      <p:pic>
        <p:nvPicPr>
          <p:cNvPr id="12292" name="Picture 6" descr="C:\Documents and Settings\ConnieM\Local Settings\Temporary Internet Files\Content.IE5\6F2MSLNI\MC900432663[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3581400"/>
            <a:ext cx="2438400" cy="2438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mtClean="0"/>
              <a:t>Corporate Compliance:</a:t>
            </a:r>
            <a:br>
              <a:rPr lang="en-US" altLang="en-US" smtClean="0"/>
            </a:br>
            <a:r>
              <a:rPr lang="en-US" altLang="en-US" smtClean="0"/>
              <a:t>Introduction</a:t>
            </a:r>
          </a:p>
        </p:txBody>
      </p:sp>
      <p:sp>
        <p:nvSpPr>
          <p:cNvPr id="14339" name="Rectangle 3"/>
          <p:cNvSpPr>
            <a:spLocks noGrp="1" noChangeArrowheads="1"/>
          </p:cNvSpPr>
          <p:nvPr>
            <p:ph idx="1"/>
          </p:nvPr>
        </p:nvSpPr>
        <p:spPr>
          <a:xfrm>
            <a:off x="457200" y="1752600"/>
            <a:ext cx="8001000" cy="4373563"/>
          </a:xfrm>
        </p:spPr>
        <p:txBody>
          <a:bodyPr/>
          <a:lstStyle/>
          <a:p>
            <a:pPr eaLnBrk="1" hangingPunct="1">
              <a:buClr>
                <a:srgbClr val="0000FF"/>
              </a:buClr>
              <a:buFont typeface="Wingdings" panose="05000000000000000000" pitchFamily="2" charset="2"/>
              <a:buChar char="§"/>
            </a:pPr>
            <a:r>
              <a:rPr lang="en-US" altLang="en-US" sz="2000" smtClean="0"/>
              <a:t>In recent years, government agencies have started to look more    closely for healthcare fraud and misconduct.</a:t>
            </a:r>
          </a:p>
          <a:p>
            <a:pPr eaLnBrk="1" hangingPunct="1">
              <a:buClr>
                <a:srgbClr val="0000FF"/>
              </a:buClr>
              <a:buFont typeface="Wingdings" panose="05000000000000000000" pitchFamily="2" charset="2"/>
              <a:buChar char="§"/>
            </a:pPr>
            <a:r>
              <a:rPr lang="en-US" altLang="en-US" sz="2000" smtClean="0"/>
              <a:t>A lot of federal money has been used to investigate and prosecute suspected fraud.</a:t>
            </a:r>
          </a:p>
          <a:p>
            <a:pPr eaLnBrk="1" hangingPunct="1">
              <a:buClr>
                <a:srgbClr val="0000FF"/>
              </a:buClr>
              <a:buFont typeface="Wingdings" panose="05000000000000000000" pitchFamily="2" charset="2"/>
              <a:buChar char="§"/>
            </a:pPr>
            <a:r>
              <a:rPr lang="en-US" altLang="en-US" sz="2000" smtClean="0"/>
              <a:t>This has increased the number of providers convicted of fraud.</a:t>
            </a:r>
          </a:p>
        </p:txBody>
      </p:sp>
      <p:pic>
        <p:nvPicPr>
          <p:cNvPr id="14340" name="Picture 6" descr="MP900442939[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3886200"/>
            <a:ext cx="1801813" cy="26987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p:txBody>
          <a:bodyPr/>
          <a:lstStyle/>
          <a:p>
            <a:pPr algn="l" eaLnBrk="1" hangingPunct="1"/>
            <a:r>
              <a:rPr lang="en-US" altLang="en-US" sz="4000" b="1" smtClean="0">
                <a:solidFill>
                  <a:srgbClr val="0000FF"/>
                </a:solidFill>
              </a:rPr>
              <a:t>Corporate Compliance:  </a:t>
            </a:r>
            <a:br>
              <a:rPr lang="en-US" altLang="en-US" sz="4000" b="1" smtClean="0">
                <a:solidFill>
                  <a:srgbClr val="0000FF"/>
                </a:solidFill>
              </a:rPr>
            </a:br>
            <a:r>
              <a:rPr lang="en-US" altLang="en-US" sz="4000" b="1" smtClean="0">
                <a:solidFill>
                  <a:srgbClr val="0000FF"/>
                </a:solidFill>
              </a:rPr>
              <a:t>Laws and Regulations</a:t>
            </a:r>
          </a:p>
        </p:txBody>
      </p:sp>
      <p:sp>
        <p:nvSpPr>
          <p:cNvPr id="2" name="Rectangle 5"/>
          <p:cNvSpPr>
            <a:spLocks noGrp="1" noChangeArrowheads="1"/>
          </p:cNvSpPr>
          <p:nvPr>
            <p:ph type="body" sz="half" idx="1"/>
          </p:nvPr>
        </p:nvSpPr>
        <p:spPr>
          <a:xfrm>
            <a:off x="457200" y="1600200"/>
            <a:ext cx="8229600" cy="4724400"/>
          </a:xfrm>
        </p:spPr>
        <p:txBody>
          <a:bodyPr rtlCol="0">
            <a:normAutofit/>
          </a:bodyPr>
          <a:lstStyle/>
          <a:p>
            <a:pPr marL="625475" indent="-625475" eaLnBrk="1" fontAlgn="auto" hangingPunct="1">
              <a:lnSpc>
                <a:spcPct val="80000"/>
              </a:lnSpc>
              <a:spcAft>
                <a:spcPts val="0"/>
              </a:spcAft>
              <a:buFontTx/>
              <a:buNone/>
              <a:defRPr/>
            </a:pPr>
            <a:r>
              <a:rPr lang="en-US" sz="2000" dirty="0" smtClean="0"/>
              <a:t>Corporate compliance means following business laws and regulations.</a:t>
            </a:r>
          </a:p>
          <a:p>
            <a:pPr eaLnBrk="1" fontAlgn="auto" hangingPunct="1">
              <a:lnSpc>
                <a:spcPct val="80000"/>
              </a:lnSpc>
              <a:spcAft>
                <a:spcPts val="0"/>
              </a:spcAft>
              <a:buFontTx/>
              <a:buNone/>
              <a:defRPr/>
            </a:pPr>
            <a:endParaRPr lang="en-US" sz="800" dirty="0" smtClean="0"/>
          </a:p>
          <a:p>
            <a:pPr eaLnBrk="1" fontAlgn="auto" hangingPunct="1">
              <a:lnSpc>
                <a:spcPct val="80000"/>
              </a:lnSpc>
              <a:spcAft>
                <a:spcPts val="0"/>
              </a:spcAft>
              <a:buFontTx/>
              <a:buNone/>
              <a:defRPr/>
            </a:pPr>
            <a:r>
              <a:rPr lang="en-US" sz="2000" dirty="0" smtClean="0"/>
              <a:t>Applicable Laws and Regulations for healthcare include:</a:t>
            </a:r>
          </a:p>
          <a:p>
            <a:pPr eaLnBrk="1" fontAlgn="auto" hangingPunct="1">
              <a:lnSpc>
                <a:spcPct val="80000"/>
              </a:lnSpc>
              <a:spcAft>
                <a:spcPts val="0"/>
              </a:spcAft>
              <a:buFontTx/>
              <a:buNone/>
              <a:defRPr/>
            </a:pPr>
            <a:endParaRPr lang="en-US" sz="800" dirty="0" smtClean="0"/>
          </a:p>
          <a:p>
            <a:pPr marL="1309688" lvl="1" indent="-395288" eaLnBrk="1" fontAlgn="auto" hangingPunct="1">
              <a:lnSpc>
                <a:spcPct val="80000"/>
              </a:lnSpc>
              <a:spcAft>
                <a:spcPts val="0"/>
              </a:spcAft>
              <a:buClr>
                <a:srgbClr val="0000FF"/>
              </a:buClr>
              <a:buFont typeface="Wingdings" pitchFamily="2" charset="2"/>
              <a:buChar char="§"/>
              <a:defRPr/>
            </a:pPr>
            <a:r>
              <a:rPr lang="en-US" sz="1800" dirty="0" smtClean="0"/>
              <a:t>Medicare Regulations </a:t>
            </a:r>
          </a:p>
          <a:p>
            <a:pPr marL="1309688" lvl="1" indent="-395288" eaLnBrk="1" fontAlgn="auto" hangingPunct="1">
              <a:lnSpc>
                <a:spcPct val="80000"/>
              </a:lnSpc>
              <a:spcAft>
                <a:spcPts val="0"/>
              </a:spcAft>
              <a:buClr>
                <a:srgbClr val="0000FF"/>
              </a:buClr>
              <a:buFont typeface="Wingdings" pitchFamily="2" charset="2"/>
              <a:buChar char="§"/>
              <a:defRPr/>
            </a:pPr>
            <a:r>
              <a:rPr lang="en-US" sz="1800" dirty="0" smtClean="0"/>
              <a:t>Federal False Claims Act </a:t>
            </a:r>
          </a:p>
          <a:p>
            <a:pPr marL="1309688" lvl="1" indent="-395288" eaLnBrk="1" fontAlgn="auto" hangingPunct="1">
              <a:lnSpc>
                <a:spcPct val="80000"/>
              </a:lnSpc>
              <a:spcAft>
                <a:spcPts val="0"/>
              </a:spcAft>
              <a:buClr>
                <a:srgbClr val="0000FF"/>
              </a:buClr>
              <a:buFont typeface="Wingdings" pitchFamily="2" charset="2"/>
              <a:buChar char="§"/>
              <a:defRPr/>
            </a:pPr>
            <a:r>
              <a:rPr lang="en-US" sz="1800" dirty="0" smtClean="0"/>
              <a:t>Stark Act </a:t>
            </a:r>
          </a:p>
          <a:p>
            <a:pPr marL="1309688" lvl="1" indent="-395288" eaLnBrk="1" fontAlgn="auto" hangingPunct="1">
              <a:lnSpc>
                <a:spcPct val="80000"/>
              </a:lnSpc>
              <a:spcAft>
                <a:spcPts val="0"/>
              </a:spcAft>
              <a:buClr>
                <a:srgbClr val="0000FF"/>
              </a:buClr>
              <a:buFont typeface="Wingdings" pitchFamily="2" charset="2"/>
              <a:buChar char="§"/>
              <a:defRPr/>
            </a:pPr>
            <a:r>
              <a:rPr lang="en-US" sz="1800" dirty="0" smtClean="0"/>
              <a:t>Anti-Kickback Statute </a:t>
            </a:r>
          </a:p>
          <a:p>
            <a:pPr marL="1309688" lvl="1" indent="-395288" eaLnBrk="1" fontAlgn="auto" hangingPunct="1">
              <a:lnSpc>
                <a:spcPct val="80000"/>
              </a:lnSpc>
              <a:spcAft>
                <a:spcPts val="0"/>
              </a:spcAft>
              <a:buClr>
                <a:srgbClr val="0000FF"/>
              </a:buClr>
              <a:buFont typeface="Wingdings" pitchFamily="2" charset="2"/>
              <a:buChar char="§"/>
              <a:defRPr/>
            </a:pPr>
            <a:r>
              <a:rPr lang="en-US" sz="1800" dirty="0" smtClean="0"/>
              <a:t>Sections of the Social Security Act</a:t>
            </a:r>
          </a:p>
          <a:p>
            <a:pPr marL="1309688" lvl="1" indent="-395288" eaLnBrk="1" fontAlgn="auto" hangingPunct="1">
              <a:lnSpc>
                <a:spcPct val="80000"/>
              </a:lnSpc>
              <a:spcAft>
                <a:spcPts val="0"/>
              </a:spcAft>
              <a:buClr>
                <a:srgbClr val="0000FF"/>
              </a:buClr>
              <a:buFont typeface="Wingdings" pitchFamily="2" charset="2"/>
              <a:buChar char="§"/>
              <a:defRPr/>
            </a:pPr>
            <a:r>
              <a:rPr lang="en-US" sz="1800" dirty="0" smtClean="0"/>
              <a:t>Affordable Care Act </a:t>
            </a:r>
          </a:p>
          <a:p>
            <a:pPr marL="1309688" lvl="1" indent="-395288" eaLnBrk="1" fontAlgn="auto" hangingPunct="1">
              <a:lnSpc>
                <a:spcPct val="80000"/>
              </a:lnSpc>
              <a:spcAft>
                <a:spcPts val="0"/>
              </a:spcAft>
              <a:buClr>
                <a:srgbClr val="0000FF"/>
              </a:buClr>
              <a:buFont typeface="Wingdings" pitchFamily="2" charset="2"/>
              <a:buChar char="§"/>
              <a:defRPr/>
            </a:pPr>
            <a:r>
              <a:rPr lang="en-US" sz="1800" dirty="0" smtClean="0"/>
              <a:t>Mail and Wire Fraud Statutes </a:t>
            </a:r>
          </a:p>
          <a:p>
            <a:pPr marL="1309688" lvl="1" indent="-395288" eaLnBrk="1" fontAlgn="auto" hangingPunct="1">
              <a:lnSpc>
                <a:spcPct val="80000"/>
              </a:lnSpc>
              <a:spcAft>
                <a:spcPts val="0"/>
              </a:spcAft>
              <a:buClr>
                <a:srgbClr val="0000FF"/>
              </a:buClr>
              <a:buFont typeface="Wingdings" pitchFamily="2" charset="2"/>
              <a:buChar char="§"/>
              <a:defRPr/>
            </a:pPr>
            <a:r>
              <a:rPr lang="en-US" sz="1800" dirty="0" smtClean="0"/>
              <a:t>EMTALA </a:t>
            </a:r>
          </a:p>
          <a:p>
            <a:pPr marL="1309688" lvl="1" indent="-395288" eaLnBrk="1" fontAlgn="auto" hangingPunct="1">
              <a:lnSpc>
                <a:spcPct val="80000"/>
              </a:lnSpc>
              <a:spcAft>
                <a:spcPts val="0"/>
              </a:spcAft>
              <a:buClr>
                <a:srgbClr val="0000FF"/>
              </a:buClr>
              <a:buFont typeface="Wingdings" pitchFamily="2" charset="2"/>
              <a:buChar char="§"/>
              <a:defRPr/>
            </a:pPr>
            <a:r>
              <a:rPr lang="en-US" sz="1800" dirty="0" smtClean="0"/>
              <a:t>HIPAA </a:t>
            </a:r>
          </a:p>
          <a:p>
            <a:pPr marL="1309688" lvl="1" indent="-395288" eaLnBrk="1" fontAlgn="auto" hangingPunct="1">
              <a:lnSpc>
                <a:spcPct val="80000"/>
              </a:lnSpc>
              <a:spcAft>
                <a:spcPts val="0"/>
              </a:spcAft>
              <a:buClr>
                <a:srgbClr val="0000FF"/>
              </a:buClr>
              <a:buFont typeface="Wingdings" pitchFamily="2" charset="2"/>
              <a:buChar char="§"/>
              <a:defRPr/>
            </a:pPr>
            <a:r>
              <a:rPr lang="en-US" sz="1800" dirty="0" smtClean="0"/>
              <a:t>"Red Flags" Rule (Identity Theft Regulations)</a:t>
            </a:r>
          </a:p>
          <a:p>
            <a:pPr lvl="1" eaLnBrk="1" fontAlgn="auto" hangingPunct="1">
              <a:lnSpc>
                <a:spcPct val="80000"/>
              </a:lnSpc>
              <a:spcAft>
                <a:spcPts val="0"/>
              </a:spcAft>
              <a:buClr>
                <a:srgbClr val="0000FF"/>
              </a:buClr>
              <a:buFont typeface="Verdana" pitchFamily="34" charset="0"/>
              <a:buChar char="•"/>
              <a:defRPr/>
            </a:pPr>
            <a:endParaRPr lang="en-US" sz="800" dirty="0" smtClean="0"/>
          </a:p>
          <a:p>
            <a:pPr marL="625475" indent="-625475" eaLnBrk="1" fontAlgn="auto" hangingPunct="1">
              <a:lnSpc>
                <a:spcPct val="80000"/>
              </a:lnSpc>
              <a:spcAft>
                <a:spcPts val="0"/>
              </a:spcAft>
              <a:buFontTx/>
              <a:buNone/>
              <a:defRPr/>
            </a:pPr>
            <a:r>
              <a:rPr lang="en-US" sz="2000" dirty="0" smtClean="0"/>
              <a:t>HIPAA and Red Flags Rule are covered in a separate McLaren Health Care e-Learning course.</a:t>
            </a:r>
          </a:p>
          <a:p>
            <a:pPr eaLnBrk="1" fontAlgn="auto" hangingPunct="1">
              <a:lnSpc>
                <a:spcPct val="80000"/>
              </a:lnSpc>
              <a:spcAft>
                <a:spcPts val="0"/>
              </a:spcAft>
              <a:buFontTx/>
              <a:buNone/>
              <a:defRPr/>
            </a:pPr>
            <a:endParaRPr lang="en-US" sz="800" dirty="0" smtClean="0"/>
          </a:p>
          <a:p>
            <a:pPr eaLnBrk="1" fontAlgn="auto" hangingPunct="1">
              <a:lnSpc>
                <a:spcPct val="80000"/>
              </a:lnSpc>
              <a:spcAft>
                <a:spcPts val="0"/>
              </a:spcAft>
              <a:buFontTx/>
              <a:buNone/>
              <a:defRPr/>
            </a:pPr>
            <a:r>
              <a:rPr lang="en-US" sz="2000" dirty="0" smtClean="0"/>
              <a:t>Let's take a closer look at the remaining laws and regulations.  </a:t>
            </a:r>
          </a:p>
          <a:p>
            <a:pPr eaLnBrk="1" fontAlgn="auto" hangingPunct="1">
              <a:lnSpc>
                <a:spcPct val="80000"/>
              </a:lnSpc>
              <a:spcAft>
                <a:spcPts val="0"/>
              </a:spcAft>
              <a:buFontTx/>
              <a:buNone/>
              <a:defRPr/>
            </a:pPr>
            <a:endParaRPr lang="en-US" sz="26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l" eaLnBrk="1" hangingPunct="1"/>
            <a:r>
              <a:rPr lang="en-US" altLang="en-US" sz="4000" b="1" smtClean="0">
                <a:solidFill>
                  <a:srgbClr val="0000FF"/>
                </a:solidFill>
              </a:rPr>
              <a:t>Corporate Compliance:</a:t>
            </a:r>
            <a:br>
              <a:rPr lang="en-US" altLang="en-US" sz="4000" b="1" smtClean="0">
                <a:solidFill>
                  <a:srgbClr val="0000FF"/>
                </a:solidFill>
              </a:rPr>
            </a:br>
            <a:r>
              <a:rPr lang="en-US" altLang="en-US" sz="4000" b="1" smtClean="0">
                <a:solidFill>
                  <a:srgbClr val="0000FF"/>
                </a:solidFill>
              </a:rPr>
              <a:t>Laws and Regulations</a:t>
            </a:r>
          </a:p>
        </p:txBody>
      </p:sp>
      <p:sp>
        <p:nvSpPr>
          <p:cNvPr id="2" name="Rectangle 3"/>
          <p:cNvSpPr>
            <a:spLocks noGrp="1" noChangeArrowheads="1"/>
          </p:cNvSpPr>
          <p:nvPr>
            <p:ph type="body" sz="half" idx="1"/>
          </p:nvPr>
        </p:nvSpPr>
        <p:spPr>
          <a:xfrm>
            <a:off x="457200" y="1600200"/>
            <a:ext cx="4876800" cy="4525963"/>
          </a:xfrm>
        </p:spPr>
        <p:txBody>
          <a:bodyPr rtlCol="0">
            <a:normAutofit/>
          </a:bodyPr>
          <a:lstStyle/>
          <a:p>
            <a:pPr eaLnBrk="1" fontAlgn="auto" hangingPunct="1">
              <a:spcAft>
                <a:spcPts val="0"/>
              </a:spcAft>
              <a:buFontTx/>
              <a:buNone/>
              <a:defRPr/>
            </a:pPr>
            <a:r>
              <a:rPr lang="en-US" sz="2000" dirty="0" smtClean="0"/>
              <a:t>Let’s first look at:</a:t>
            </a:r>
          </a:p>
          <a:p>
            <a:pPr indent="400050" eaLnBrk="1" fontAlgn="auto" hangingPunct="1">
              <a:spcAft>
                <a:spcPts val="0"/>
              </a:spcAft>
              <a:buClr>
                <a:srgbClr val="0000CC"/>
              </a:buClr>
              <a:buSzPct val="100000"/>
              <a:buFont typeface="Arial" charset="0"/>
              <a:buNone/>
              <a:defRPr/>
            </a:pPr>
            <a:endParaRPr lang="en-US" sz="800" dirty="0" smtClean="0"/>
          </a:p>
          <a:p>
            <a:pPr indent="342900" eaLnBrk="1" fontAlgn="auto" hangingPunct="1">
              <a:spcAft>
                <a:spcPts val="0"/>
              </a:spcAft>
              <a:buClr>
                <a:srgbClr val="0000CC"/>
              </a:buClr>
              <a:buSzPct val="100000"/>
              <a:buFont typeface="Wingdings" pitchFamily="2" charset="2"/>
              <a:buChar char="§"/>
              <a:defRPr/>
            </a:pPr>
            <a:r>
              <a:rPr lang="en-US" sz="2000" dirty="0" smtClean="0"/>
              <a:t>Medicare Regulations</a:t>
            </a:r>
          </a:p>
          <a:p>
            <a:pPr indent="342900" eaLnBrk="1" fontAlgn="auto" hangingPunct="1">
              <a:spcAft>
                <a:spcPts val="0"/>
              </a:spcAft>
              <a:buClr>
                <a:srgbClr val="0000CC"/>
              </a:buClr>
              <a:buFont typeface="Wingdings" pitchFamily="2" charset="2"/>
              <a:buChar char="§"/>
              <a:defRPr/>
            </a:pPr>
            <a:r>
              <a:rPr lang="en-US" sz="2000" dirty="0" smtClean="0"/>
              <a:t>Federal False Claims Act</a:t>
            </a:r>
          </a:p>
          <a:p>
            <a:pPr indent="342900" eaLnBrk="1" fontAlgn="auto" hangingPunct="1">
              <a:spcAft>
                <a:spcPts val="0"/>
              </a:spcAft>
              <a:buClr>
                <a:srgbClr val="0000CC"/>
              </a:buClr>
              <a:buFont typeface="Wingdings" pitchFamily="2" charset="2"/>
              <a:buChar char="§"/>
              <a:defRPr/>
            </a:pPr>
            <a:r>
              <a:rPr lang="en-US" sz="2000" dirty="0" smtClean="0"/>
              <a:t>Stark Act</a:t>
            </a:r>
          </a:p>
        </p:txBody>
      </p:sp>
      <p:pic>
        <p:nvPicPr>
          <p:cNvPr id="18436" name="Picture 10" descr="http://ts1.mm.bing.net/th?&amp;id=HN.608009220077915316&amp;w=300&amp;h=300&amp;c=0&amp;pid=1.9&amp;rs=0&amp;p=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4343400"/>
            <a:ext cx="2857500" cy="1895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smtClean="0"/>
              <a:t>Medicare Regulations</a:t>
            </a:r>
          </a:p>
        </p:txBody>
      </p:sp>
      <p:sp>
        <p:nvSpPr>
          <p:cNvPr id="20483" name="Rectangle 3"/>
          <p:cNvSpPr>
            <a:spLocks noGrp="1" noChangeArrowheads="1"/>
          </p:cNvSpPr>
          <p:nvPr>
            <p:ph idx="1"/>
          </p:nvPr>
        </p:nvSpPr>
        <p:spPr/>
        <p:txBody>
          <a:bodyPr/>
          <a:lstStyle/>
          <a:p>
            <a:pPr eaLnBrk="1" hangingPunct="1">
              <a:buFontTx/>
              <a:buNone/>
            </a:pPr>
            <a:r>
              <a:rPr lang="en-US" altLang="en-US" sz="1600" smtClean="0"/>
              <a:t>	</a:t>
            </a:r>
            <a:r>
              <a:rPr lang="en-US" altLang="en-US" sz="2000" smtClean="0"/>
              <a:t>Any facility that participates in Medicare must follow Medicare Regulations.  For example, facilities must:</a:t>
            </a:r>
          </a:p>
          <a:p>
            <a:pPr eaLnBrk="1" hangingPunct="1">
              <a:buFontTx/>
              <a:buNone/>
            </a:pPr>
            <a:endParaRPr lang="en-US" altLang="en-US" sz="800" smtClean="0"/>
          </a:p>
          <a:p>
            <a:pPr marL="1257300" lvl="2" indent="-342900" eaLnBrk="1" hangingPunct="1">
              <a:buClr>
                <a:srgbClr val="0000FF"/>
              </a:buClr>
              <a:buFont typeface="Wingdings" panose="05000000000000000000" pitchFamily="2" charset="2"/>
              <a:buChar char="§"/>
            </a:pPr>
            <a:r>
              <a:rPr lang="en-US" altLang="en-US" sz="1800" smtClean="0"/>
              <a:t>Meet standards for quality of care</a:t>
            </a:r>
          </a:p>
          <a:p>
            <a:pPr marL="1257300" lvl="2" indent="-342900" eaLnBrk="1" hangingPunct="1">
              <a:buClr>
                <a:srgbClr val="0000FF"/>
              </a:buClr>
              <a:buFont typeface="Wingdings" panose="05000000000000000000" pitchFamily="2" charset="2"/>
              <a:buChar char="§"/>
            </a:pPr>
            <a:r>
              <a:rPr lang="en-US" altLang="en-US" sz="1800" smtClean="0"/>
              <a:t>Not bill Medicare for unnecessary care</a:t>
            </a:r>
          </a:p>
          <a:p>
            <a:pPr marL="1257300" lvl="2" indent="-342900" eaLnBrk="1" hangingPunct="1">
              <a:buClr>
                <a:srgbClr val="0000FF"/>
              </a:buClr>
              <a:buFont typeface="Wingdings" panose="05000000000000000000" pitchFamily="2" charset="2"/>
              <a:buChar char="§"/>
            </a:pPr>
            <a:r>
              <a:rPr lang="en-US" altLang="en-US" sz="1800" smtClean="0"/>
              <a:t>Not bill Medicare for costs that are higher than the usual cost</a:t>
            </a:r>
          </a:p>
          <a:p>
            <a:pPr marL="1257300" lvl="2" indent="-342900" eaLnBrk="1" hangingPunct="1">
              <a:buClr>
                <a:srgbClr val="0000FF"/>
              </a:buClr>
              <a:buFont typeface="Wingdings" panose="05000000000000000000" pitchFamily="2" charset="2"/>
              <a:buChar char="§"/>
            </a:pPr>
            <a:r>
              <a:rPr lang="en-US" altLang="en-US" sz="1800" smtClean="0"/>
              <a:t>Follow other rules for claims and billing</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4289086</TotalTime>
  <Words>2154</Words>
  <Application>Microsoft Office PowerPoint</Application>
  <PresentationFormat>On-screen Show (4:3)</PresentationFormat>
  <Paragraphs>410</Paragraphs>
  <Slides>38</Slides>
  <Notes>37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ＭＳ Ｐゴシック</vt:lpstr>
      <vt:lpstr>Arial</vt:lpstr>
      <vt:lpstr>Calibri</vt:lpstr>
      <vt:lpstr>Verdana</vt:lpstr>
      <vt:lpstr>Wingdings</vt:lpstr>
      <vt:lpstr>Wingdings 2</vt:lpstr>
      <vt:lpstr>Office Theme</vt:lpstr>
      <vt:lpstr>Course Navigation Tips</vt:lpstr>
      <vt:lpstr>Welcome to Rapid Regulatory Compliance:  Non-clinical Part I </vt:lpstr>
      <vt:lpstr>Course Objectives</vt:lpstr>
      <vt:lpstr>Course Outline</vt:lpstr>
      <vt:lpstr>Lesson 1:  Compliance and Ethics</vt:lpstr>
      <vt:lpstr>Corporate Compliance: Introduction</vt:lpstr>
      <vt:lpstr>Corporate Compliance:   Laws and Regulations</vt:lpstr>
      <vt:lpstr>Corporate Compliance: Laws and Regulations</vt:lpstr>
      <vt:lpstr>Medicare Regulations</vt:lpstr>
      <vt:lpstr>Federal False Claims Act</vt:lpstr>
      <vt:lpstr>Stark Act</vt:lpstr>
      <vt:lpstr>Corporate Compliance: Laws and Regulations</vt:lpstr>
      <vt:lpstr>Anti-Kickback Statute</vt:lpstr>
      <vt:lpstr>Sections of the Social Security Act</vt:lpstr>
      <vt:lpstr>Mail and Wire Fraud Statutes</vt:lpstr>
      <vt:lpstr>Corporate Compliance: Laws and Regulations</vt:lpstr>
      <vt:lpstr>EMTALA</vt:lpstr>
      <vt:lpstr>Corporate Compliance:  Potential Consequences of Noncompliance </vt:lpstr>
      <vt:lpstr>Corporate Compliance:   Compliance Programs</vt:lpstr>
      <vt:lpstr>Sexual Harassment</vt:lpstr>
      <vt:lpstr>Federal Laws Requiring Affirmative Action by Federal Contractors</vt:lpstr>
      <vt:lpstr>Lesson 2:  Patient Rights</vt:lpstr>
      <vt:lpstr>Patient Rights:  Confidentiality</vt:lpstr>
      <vt:lpstr>Participation in Treatment Decisions:  Disclosure</vt:lpstr>
      <vt:lpstr>Respect, Safety, and Nondiscrimination: Respect Patients</vt:lpstr>
      <vt:lpstr>Respect, Safety, and Nondiscrimination: Respect Into Action</vt:lpstr>
      <vt:lpstr>Respect, Safety, and Nondiscrimination: Safety</vt:lpstr>
      <vt:lpstr>Respect, Safety, and Nondiscrimination: Nondiscrimination</vt:lpstr>
      <vt:lpstr>Patient Visitation Rights</vt:lpstr>
      <vt:lpstr>Grievances</vt:lpstr>
      <vt:lpstr>Grievances</vt:lpstr>
      <vt:lpstr>Lesson 3:  Quality Improvement</vt:lpstr>
      <vt:lpstr>Why is Quality Improvement Important?</vt:lpstr>
      <vt:lpstr>What is Quality Improvement?</vt:lpstr>
      <vt:lpstr>Our Expectation</vt:lpstr>
      <vt:lpstr>PowerPoint Presentation</vt:lpstr>
      <vt:lpstr>PDSA Cycle - The Foundation</vt:lpstr>
      <vt:lpstr>Questions???  Contact your Subsidiary Compliance/HIPAA/Privacy/Security Officer! </vt:lpstr>
    </vt:vector>
  </TitlesOfParts>
  <Company>Microsoft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Connie</dc:creator>
  <cp:lastModifiedBy>McFarland, Connie</cp:lastModifiedBy>
  <cp:revision>404</cp:revision>
  <dcterms:created xsi:type="dcterms:W3CDTF">2003-10-08T07:45:31Z</dcterms:created>
  <dcterms:modified xsi:type="dcterms:W3CDTF">2016-10-04T16:02:41Z</dcterms:modified>
</cp:coreProperties>
</file>